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59" r:id="rId3"/>
    <p:sldId id="260" r:id="rId4"/>
    <p:sldId id="261" r:id="rId5"/>
    <p:sldId id="262" r:id="rId6"/>
    <p:sldId id="263" r:id="rId7"/>
    <p:sldId id="264" r:id="rId8"/>
    <p:sldId id="265"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6EB"/>
    <a:srgbClr val="00CC00"/>
    <a:srgbClr val="66FFCC"/>
    <a:srgbClr val="00CCFF"/>
    <a:srgbClr val="FF0000"/>
    <a:srgbClr val="FF0066"/>
    <a:srgbClr val="57257D"/>
    <a:srgbClr val="204E28"/>
    <a:srgbClr val="D6D8E0"/>
    <a:srgbClr val="8099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0" d="100"/>
          <a:sy n="100" d="100"/>
        </p:scale>
        <p:origin x="-1446" y="41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0B4CCB1-6CE3-46B4-9C01-78C05EB9EE9A}" type="datetimeFigureOut">
              <a:rPr lang="ru-RU" smtClean="0"/>
              <a:t>03.04.2017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4181472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0B4CCB1-6CE3-46B4-9C01-78C05EB9EE9A}" type="datetimeFigureOut">
              <a:rPr lang="ru-RU" smtClean="0"/>
              <a:t>03.04.2017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3047276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0B4CCB1-6CE3-46B4-9C01-78C05EB9EE9A}" type="datetimeFigureOut">
              <a:rPr lang="ru-RU" smtClean="0"/>
              <a:t>03.04.2017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619309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0B4CCB1-6CE3-46B4-9C01-78C05EB9EE9A}" type="datetimeFigureOut">
              <a:rPr lang="ru-RU" smtClean="0"/>
              <a:t>03.04.2017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1129520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0B4CCB1-6CE3-46B4-9C01-78C05EB9EE9A}" type="datetimeFigureOut">
              <a:rPr lang="ru-RU" smtClean="0"/>
              <a:t>03.04.2017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61811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0B4CCB1-6CE3-46B4-9C01-78C05EB9EE9A}" type="datetimeFigureOut">
              <a:rPr lang="ru-RU" smtClean="0"/>
              <a:t>03.04.2017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112574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472381" y="3618442"/>
            <a:ext cx="2901255" cy="532218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3471863" y="3618442"/>
            <a:ext cx="2915543" cy="532218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0B4CCB1-6CE3-46B4-9C01-78C05EB9EE9A}" type="datetimeFigureOut">
              <a:rPr lang="ru-RU" smtClean="0"/>
              <a:t>03.04.2017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230355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0B4CCB1-6CE3-46B4-9C01-78C05EB9EE9A}" type="datetimeFigureOut">
              <a:rPr lang="ru-RU" smtClean="0"/>
              <a:t>03.04.2017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207239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4CCB1-6CE3-46B4-9C01-78C05EB9EE9A}" type="datetimeFigureOut">
              <a:rPr lang="ru-RU" smtClean="0"/>
              <a:t>03.04.2017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3039369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70B4CCB1-6CE3-46B4-9C01-78C05EB9EE9A}" type="datetimeFigureOut">
              <a:rPr lang="ru-RU" smtClean="0"/>
              <a:t>03.04.2017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1262697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70B4CCB1-6CE3-46B4-9C01-78C05EB9EE9A}" type="datetimeFigureOut">
              <a:rPr lang="ru-RU" smtClean="0"/>
              <a:t>03.04.2017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B05EB9-FF89-458D-8C8F-F5AC7D1CB97B}" type="slidenum">
              <a:rPr lang="ru-RU" smtClean="0"/>
              <a:t>‹#›</a:t>
            </a:fld>
            <a:endParaRPr lang="ru-RU"/>
          </a:p>
        </p:txBody>
      </p:sp>
    </p:spTree>
    <p:extLst>
      <p:ext uri="{BB962C8B-B14F-4D97-AF65-F5344CB8AC3E}">
        <p14:creationId xmlns:p14="http://schemas.microsoft.com/office/powerpoint/2010/main" val="1098041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l="-50000" r="-5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B4CCB1-6CE3-46B4-9C01-78C05EB9EE9A}" type="datetimeFigureOut">
              <a:rPr lang="ru-RU" smtClean="0"/>
              <a:t>03.04.2017</a:t>
            </a:fld>
            <a:endParaRPr lang="ru-R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EB05EB9-FF89-458D-8C8F-F5AC7D1CB97B}" type="slidenum">
              <a:rPr lang="ru-RU" smtClean="0"/>
              <a:t>‹#›</a:t>
            </a:fld>
            <a:endParaRPr lang="ru-RU"/>
          </a:p>
        </p:txBody>
      </p:sp>
    </p:spTree>
    <p:extLst>
      <p:ext uri="{BB962C8B-B14F-4D97-AF65-F5344CB8AC3E}">
        <p14:creationId xmlns:p14="http://schemas.microsoft.com/office/powerpoint/2010/main" val="8629617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563" y="0"/>
            <a:ext cx="6858000" cy="831898"/>
          </a:xfrm>
        </p:spPr>
        <p:txBody>
          <a:bodyPr>
            <a:noAutofit/>
            <a:scene3d>
              <a:camera prst="orthographicFront"/>
              <a:lightRig rig="threePt" dir="t"/>
            </a:scene3d>
            <a:sp3d extrusionH="57150">
              <a:bevelT w="38100" h="38100"/>
            </a:sp3d>
          </a:bodyPr>
          <a:lstStyle/>
          <a:p>
            <a:r>
              <a:rPr lang="ru-RU" sz="4800" b="1" dirty="0">
                <a:solidFill>
                  <a:srgbClr val="D6D8E0"/>
                </a:solidFill>
                <a:effectLst>
                  <a:outerShdw blurRad="38100" dist="38100" dir="2700000" algn="tl">
                    <a:srgbClr val="000000">
                      <a:alpha val="43137"/>
                    </a:srgbClr>
                  </a:outerShdw>
                  <a:reflection blurRad="6350" stA="55000" endA="300" endPos="45500" dir="5400000" sy="-100000" algn="bl" rotWithShape="0"/>
                </a:effectLst>
                <a:latin typeface="Georgia" panose="02040502050405020303" pitchFamily="18" charset="0"/>
              </a:rPr>
              <a:t>Школьный Вестник </a:t>
            </a:r>
          </a:p>
        </p:txBody>
      </p:sp>
      <p:sp>
        <p:nvSpPr>
          <p:cNvPr id="3" name="Подзаголовок 2"/>
          <p:cNvSpPr>
            <a:spLocks noGrp="1"/>
          </p:cNvSpPr>
          <p:nvPr>
            <p:ph type="subTitle" idx="1"/>
          </p:nvPr>
        </p:nvSpPr>
        <p:spPr>
          <a:xfrm>
            <a:off x="109215" y="842583"/>
            <a:ext cx="6477001" cy="514877"/>
          </a:xfrm>
        </p:spPr>
        <p:txBody>
          <a:bodyPr>
            <a:normAutofit fontScale="92500" lnSpcReduction="20000"/>
          </a:bodyPr>
          <a:lstStyle/>
          <a:p>
            <a:pPr algn="l"/>
            <a:r>
              <a:rPr lang="ru-RU" sz="1600" b="1" dirty="0">
                <a:solidFill>
                  <a:schemeClr val="accent6">
                    <a:lumMod val="75000"/>
                  </a:schemeClr>
                </a:solidFill>
                <a:latin typeface="Georgia" panose="02040502050405020303" pitchFamily="18" charset="0"/>
              </a:rPr>
              <a:t>МБОУ «</a:t>
            </a:r>
            <a:r>
              <a:rPr lang="ru-RU" sz="1600" b="1" dirty="0" err="1">
                <a:solidFill>
                  <a:schemeClr val="accent6">
                    <a:lumMod val="75000"/>
                  </a:schemeClr>
                </a:solidFill>
                <a:latin typeface="Georgia" panose="02040502050405020303" pitchFamily="18" charset="0"/>
              </a:rPr>
              <a:t>Киртелинская</a:t>
            </a:r>
            <a:r>
              <a:rPr lang="ru-RU" sz="1600" b="1" dirty="0">
                <a:solidFill>
                  <a:schemeClr val="accent6">
                    <a:lumMod val="75000"/>
                  </a:schemeClr>
                </a:solidFill>
                <a:latin typeface="Georgia" panose="02040502050405020303" pitchFamily="18" charset="0"/>
              </a:rPr>
              <a:t>  СОШ»</a:t>
            </a:r>
            <a:endParaRPr lang="ru-RU" sz="1600" dirty="0">
              <a:solidFill>
                <a:schemeClr val="accent6">
                  <a:lumMod val="75000"/>
                </a:schemeClr>
              </a:solidFill>
              <a:latin typeface="Georgia" panose="02040502050405020303" pitchFamily="18" charset="0"/>
            </a:endParaRPr>
          </a:p>
          <a:p>
            <a:pPr algn="l"/>
            <a:r>
              <a:rPr lang="ru-RU" sz="1600" b="1" dirty="0">
                <a:solidFill>
                  <a:schemeClr val="accent6">
                    <a:lumMod val="75000"/>
                  </a:schemeClr>
                </a:solidFill>
                <a:latin typeface="Georgia" panose="02040502050405020303" pitchFamily="18" charset="0"/>
              </a:rPr>
              <a:t>Март 2017 год</a:t>
            </a:r>
            <a:endParaRPr lang="ru-RU" sz="1600" dirty="0">
              <a:solidFill>
                <a:schemeClr val="accent6">
                  <a:lumMod val="75000"/>
                </a:schemeClr>
              </a:solidFill>
              <a:latin typeface="Georgia" panose="02040502050405020303" pitchFamily="18" charset="0"/>
            </a:endParaRPr>
          </a:p>
        </p:txBody>
      </p:sp>
      <p:sp>
        <p:nvSpPr>
          <p:cNvPr id="4" name="Прямоугольник 3"/>
          <p:cNvSpPr/>
          <p:nvPr/>
        </p:nvSpPr>
        <p:spPr>
          <a:xfrm>
            <a:off x="3347715" y="1066535"/>
            <a:ext cx="3429000" cy="1092607"/>
          </a:xfrm>
          <a:prstGeom prst="rect">
            <a:avLst/>
          </a:prstGeom>
        </p:spPr>
        <p:txBody>
          <a:bodyPr wrap="square">
            <a:spAutoFit/>
          </a:bodyPr>
          <a:lstStyle/>
          <a:p>
            <a:pPr algn="r"/>
            <a:r>
              <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rPr>
              <a:t>Еще природа не проснулась,</a:t>
            </a:r>
            <a:endPar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ndParaRPr>
          </a:p>
          <a:p>
            <a:pPr algn="r"/>
            <a:r>
              <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rPr>
              <a:t>Но сквозь редеющего сна</a:t>
            </a:r>
            <a:endPar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ndParaRPr>
          </a:p>
          <a:p>
            <a:pPr algn="r"/>
            <a:r>
              <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rPr>
              <a:t>Весну прослышала она</a:t>
            </a:r>
            <a:endPar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ndParaRPr>
          </a:p>
          <a:p>
            <a:pPr algn="r"/>
            <a:r>
              <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rPr>
              <a:t>И ей невольно улыбнулась.</a:t>
            </a:r>
            <a:endPar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ndParaRPr>
          </a:p>
          <a:p>
            <a:pPr algn="r"/>
            <a:r>
              <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rPr>
              <a:t>Ф. Тютчев</a:t>
            </a:r>
            <a:endParaRPr lang="ru-RU" sz="1300" i="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ndParaRPr>
          </a:p>
        </p:txBody>
      </p:sp>
      <p:sp>
        <p:nvSpPr>
          <p:cNvPr id="6" name="Прямоугольник 5"/>
          <p:cNvSpPr/>
          <p:nvPr/>
        </p:nvSpPr>
        <p:spPr>
          <a:xfrm>
            <a:off x="35563" y="2334898"/>
            <a:ext cx="6822437" cy="2246769"/>
          </a:xfrm>
          <a:prstGeom prst="rect">
            <a:avLst/>
          </a:prstGeom>
        </p:spPr>
        <p:txBody>
          <a:bodyPr wrap="square">
            <a:spAutoFit/>
          </a:bodyPr>
          <a:lstStyle/>
          <a:p>
            <a:pPr algn="ctr"/>
            <a:r>
              <a:rPr lang="ru-RU" sz="1400" dirty="0">
                <a:solidFill>
                  <a:schemeClr val="tx1">
                    <a:lumMod val="95000"/>
                    <a:lumOff val="5000"/>
                  </a:schemeClr>
                </a:solidFill>
                <a:latin typeface="Georgia" panose="02040502050405020303" pitchFamily="18" charset="0"/>
              </a:rPr>
              <a:t>Март – месяц переменчивый, иногда морозом хвалится, иногда на лето поглядывает. Поля ещё покрыты белой пеленой. Еловые лапы не освободились от снега. Но капель! Она радует всех своими бодрыми ритмами.</a:t>
            </a:r>
          </a:p>
          <a:p>
            <a:pPr algn="ctr"/>
            <a:r>
              <a:rPr lang="ru-RU" sz="1400" dirty="0">
                <a:solidFill>
                  <a:schemeClr val="tx1">
                    <a:lumMod val="95000"/>
                    <a:lumOff val="5000"/>
                  </a:schemeClr>
                </a:solidFill>
                <a:latin typeface="Georgia" panose="02040502050405020303" pitchFamily="18" charset="0"/>
              </a:rPr>
              <a:t>Март - месяц, когда природа пробуждается от зимнего сна. На теневой стороне снег ещё блестит, а на солнечной он уже побурел, почернел, кое-где показались проталины.</a:t>
            </a:r>
          </a:p>
          <a:p>
            <a:pPr algn="ctr"/>
            <a:r>
              <a:rPr lang="ru-RU" sz="1400" dirty="0">
                <a:solidFill>
                  <a:schemeClr val="tx1">
                    <a:lumMod val="95000"/>
                    <a:lumOff val="5000"/>
                  </a:schemeClr>
                </a:solidFill>
                <a:latin typeface="Georgia" panose="02040502050405020303" pitchFamily="18" charset="0"/>
              </a:rPr>
              <a:t>Как только не называли март на Руси – </a:t>
            </a:r>
            <a:r>
              <a:rPr lang="ru-RU" sz="1400" dirty="0" err="1">
                <a:solidFill>
                  <a:schemeClr val="tx1">
                    <a:lumMod val="95000"/>
                    <a:lumOff val="5000"/>
                  </a:schemeClr>
                </a:solidFill>
                <a:latin typeface="Georgia" panose="02040502050405020303" pitchFamily="18" charset="0"/>
              </a:rPr>
              <a:t>протальник</a:t>
            </a:r>
            <a:r>
              <a:rPr lang="ru-RU" sz="1400" dirty="0">
                <a:solidFill>
                  <a:schemeClr val="tx1">
                    <a:lumMod val="95000"/>
                    <a:lumOff val="5000"/>
                  </a:schemeClr>
                </a:solidFill>
                <a:latin typeface="Georgia" panose="02040502050405020303" pitchFamily="18" charset="0"/>
              </a:rPr>
              <a:t>, </a:t>
            </a:r>
            <a:r>
              <a:rPr lang="ru-RU" sz="1400" dirty="0" err="1">
                <a:solidFill>
                  <a:schemeClr val="tx1">
                    <a:lumMod val="95000"/>
                    <a:lumOff val="5000"/>
                  </a:schemeClr>
                </a:solidFill>
                <a:latin typeface="Georgia" panose="02040502050405020303" pitchFamily="18" charset="0"/>
              </a:rPr>
              <a:t>весновей</a:t>
            </a:r>
            <a:r>
              <a:rPr lang="ru-RU" sz="1400" dirty="0">
                <a:solidFill>
                  <a:schemeClr val="tx1">
                    <a:lumMod val="95000"/>
                    <a:lumOff val="5000"/>
                  </a:schemeClr>
                </a:solidFill>
                <a:latin typeface="Georgia" panose="02040502050405020303" pitchFamily="18" charset="0"/>
              </a:rPr>
              <a:t>, капельник, </a:t>
            </a:r>
            <a:r>
              <a:rPr lang="ru-RU" sz="1400" dirty="0" err="1">
                <a:solidFill>
                  <a:schemeClr val="tx1">
                    <a:lumMod val="95000"/>
                    <a:lumOff val="5000"/>
                  </a:schemeClr>
                </a:solidFill>
                <a:latin typeface="Georgia" panose="02040502050405020303" pitchFamily="18" charset="0"/>
              </a:rPr>
              <a:t>перезимник</a:t>
            </a:r>
            <a:r>
              <a:rPr lang="ru-RU" sz="1400" dirty="0">
                <a:solidFill>
                  <a:schemeClr val="tx1">
                    <a:lumMod val="95000"/>
                    <a:lumOff val="5000"/>
                  </a:schemeClr>
                </a:solidFill>
                <a:latin typeface="Georgia" panose="02040502050405020303" pitchFamily="18" charset="0"/>
              </a:rPr>
              <a:t>.</a:t>
            </a:r>
          </a:p>
          <a:p>
            <a:pPr algn="ctr"/>
            <a:r>
              <a:rPr lang="ru-RU" sz="1400" dirty="0">
                <a:solidFill>
                  <a:schemeClr val="tx1">
                    <a:lumMod val="95000"/>
                    <a:lumOff val="5000"/>
                  </a:schemeClr>
                </a:solidFill>
                <a:latin typeface="Georgia" panose="02040502050405020303" pitchFamily="18" charset="0"/>
              </a:rPr>
              <a:t>Люди радовались первому весеннему месяцу — с марта-зазывалы начиналась весна.</a:t>
            </a:r>
          </a:p>
        </p:txBody>
      </p:sp>
      <p:sp>
        <p:nvSpPr>
          <p:cNvPr id="8" name="Прямоугольник 7"/>
          <p:cNvSpPr/>
          <p:nvPr/>
        </p:nvSpPr>
        <p:spPr>
          <a:xfrm>
            <a:off x="-5085" y="1981200"/>
            <a:ext cx="6858000" cy="400110"/>
          </a:xfrm>
          <a:prstGeom prst="rect">
            <a:avLst/>
          </a:prstGeom>
        </p:spPr>
        <p:txBody>
          <a:bodyPr wrap="square">
            <a:spAutoFit/>
          </a:bodyPr>
          <a:lstStyle/>
          <a:p>
            <a:pPr algn="ctr"/>
            <a:r>
              <a:rPr lang="ru-RU" sz="2000" dirty="0">
                <a:solidFill>
                  <a:srgbClr val="660066"/>
                </a:solidFill>
                <a:effectLst>
                  <a:outerShdw blurRad="38100" dist="38100" dir="2700000" algn="tl">
                    <a:srgbClr val="000000">
                      <a:alpha val="43137"/>
                    </a:srgbClr>
                  </a:outerShdw>
                </a:effectLst>
                <a:latin typeface="Georgia" panose="02040502050405020303" pitchFamily="18" charset="0"/>
              </a:rPr>
              <a:t>Март-первый весенний месяц</a:t>
            </a:r>
          </a:p>
        </p:txBody>
      </p:sp>
      <p:sp>
        <p:nvSpPr>
          <p:cNvPr id="23" name="Прямоугольник 22"/>
          <p:cNvSpPr/>
          <p:nvPr/>
        </p:nvSpPr>
        <p:spPr>
          <a:xfrm>
            <a:off x="66043" y="4611537"/>
            <a:ext cx="3105781" cy="2556000"/>
          </a:xfrm>
          <a:prstGeom prst="rect">
            <a:avLst/>
          </a:prstGeom>
          <a:ln w="19050">
            <a:solidFill>
              <a:schemeClr val="bg1">
                <a:lumMod val="50000"/>
              </a:schemeClr>
            </a:solidFill>
            <a:prstDash val="lgDash"/>
          </a:ln>
        </p:spPr>
        <p:txBody>
          <a:bodyPr wrap="square">
            <a:spAutoFit/>
          </a:bodyPr>
          <a:lstStyle/>
          <a:p>
            <a:pPr algn="ctr">
              <a:lnSpc>
                <a:spcPct val="107000"/>
              </a:lnSpc>
              <a:spcAft>
                <a:spcPts val="800"/>
              </a:spcAft>
            </a:pPr>
            <a:r>
              <a:rPr lang="ru-RU" sz="1600" b="1" dirty="0">
                <a:solidFill>
                  <a:srgbClr val="FF0000"/>
                </a:solidFill>
                <a:effectLst>
                  <a:outerShdw blurRad="38100" dist="38100" dir="2700000" algn="tl">
                    <a:srgbClr val="000000">
                      <a:alpha val="43137"/>
                    </a:srgbClr>
                  </a:outerShdw>
                </a:effectLst>
                <a:latin typeface="Georgia" panose="02040502050405020303" pitchFamily="18" charset="0"/>
                <a:ea typeface="Calibri" panose="020F0502020204030204" pitchFamily="34" charset="0"/>
                <a:cs typeface="Segoe UI" panose="020B0502040204020203" pitchFamily="34" charset="0"/>
              </a:rPr>
              <a:t>Знаете ли Вы, что ... </a:t>
            </a:r>
            <a:r>
              <a:rPr lang="ru-RU"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ru-RU"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200" i="1" dirty="0">
                <a:latin typeface="Times New Roman" panose="02020603050405020304" pitchFamily="18" charset="0"/>
                <a:ea typeface="Calibri" panose="020F0502020204030204" pitchFamily="34" charset="0"/>
                <a:cs typeface="Times New Roman" panose="02020603050405020304" pitchFamily="18" charset="0"/>
              </a:rPr>
              <a:t>В Южном полушарии март является первым осенним месяцем.</a:t>
            </a:r>
            <a:endParaRPr lang="ru-RU" sz="1200" i="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200" i="1" dirty="0">
                <a:latin typeface="Times New Roman" panose="02020603050405020304" pitchFamily="18" charset="0"/>
                <a:ea typeface="Calibri" panose="020F0502020204030204" pitchFamily="34" charset="0"/>
                <a:cs typeface="Times New Roman" panose="02020603050405020304" pitchFamily="18" charset="0"/>
              </a:rPr>
              <a:t> В древнерусском календаре месяц именовался как </a:t>
            </a:r>
            <a:r>
              <a:rPr lang="ru-RU" sz="1200" i="1" dirty="0" err="1">
                <a:latin typeface="Times New Roman" panose="02020603050405020304" pitchFamily="18" charset="0"/>
                <a:ea typeface="Calibri" panose="020F0502020204030204" pitchFamily="34" charset="0"/>
                <a:cs typeface="Times New Roman" panose="02020603050405020304" pitchFamily="18" charset="0"/>
              </a:rPr>
              <a:t>сухий</a:t>
            </a:r>
            <a:r>
              <a:rPr lang="ru-RU" sz="1200" i="1" dirty="0">
                <a:latin typeface="Times New Roman" panose="02020603050405020304" pitchFamily="18" charset="0"/>
                <a:ea typeface="Calibri" panose="020F0502020204030204" pitchFamily="34" charset="0"/>
                <a:cs typeface="Times New Roman" panose="02020603050405020304" pitchFamily="18" charset="0"/>
              </a:rPr>
              <a:t>, </a:t>
            </a:r>
            <a:r>
              <a:rPr lang="ru-RU" sz="1200" i="1" dirty="0" err="1">
                <a:latin typeface="Times New Roman" panose="02020603050405020304" pitchFamily="18" charset="0"/>
                <a:ea typeface="Calibri" panose="020F0502020204030204" pitchFamily="34" charset="0"/>
                <a:cs typeface="Times New Roman" panose="02020603050405020304" pitchFamily="18" charset="0"/>
              </a:rPr>
              <a:t>зимобор</a:t>
            </a:r>
            <a:r>
              <a:rPr lang="ru-RU" sz="1200" i="1" dirty="0">
                <a:latin typeface="Times New Roman" panose="02020603050405020304" pitchFamily="18" charset="0"/>
                <a:ea typeface="Calibri" panose="020F0502020204030204" pitchFamily="34" charset="0"/>
                <a:cs typeface="Times New Roman" panose="02020603050405020304" pitchFamily="18" charset="0"/>
              </a:rPr>
              <a:t>, </a:t>
            </a:r>
            <a:r>
              <a:rPr lang="ru-RU" sz="1200" i="1" dirty="0" err="1">
                <a:latin typeface="Times New Roman" panose="02020603050405020304" pitchFamily="18" charset="0"/>
                <a:ea typeface="Calibri" panose="020F0502020204030204" pitchFamily="34" charset="0"/>
                <a:cs typeface="Times New Roman" panose="02020603050405020304" pitchFamily="18" charset="0"/>
              </a:rPr>
              <a:t>протальник</a:t>
            </a:r>
            <a:r>
              <a:rPr lang="ru-RU" sz="1200" i="1" dirty="0">
                <a:latin typeface="Times New Roman" panose="02020603050405020304" pitchFamily="18" charset="0"/>
                <a:ea typeface="Calibri" panose="020F0502020204030204" pitchFamily="34" charset="0"/>
                <a:cs typeface="Times New Roman" panose="02020603050405020304" pitchFamily="18" charset="0"/>
              </a:rPr>
              <a:t>, </a:t>
            </a:r>
            <a:r>
              <a:rPr lang="ru-RU" sz="1200" i="1" dirty="0" err="1">
                <a:latin typeface="Times New Roman" panose="02020603050405020304" pitchFamily="18" charset="0"/>
                <a:ea typeface="Calibri" panose="020F0502020204030204" pitchFamily="34" charset="0"/>
                <a:cs typeface="Times New Roman" panose="02020603050405020304" pitchFamily="18" charset="0"/>
              </a:rPr>
              <a:t>грачевник</a:t>
            </a:r>
            <a:r>
              <a:rPr lang="ru-RU" sz="1200" i="1" dirty="0">
                <a:latin typeface="Times New Roman" panose="02020603050405020304" pitchFamily="18" charset="0"/>
                <a:ea typeface="Calibri" panose="020F0502020204030204" pitchFamily="34" charset="0"/>
                <a:cs typeface="Times New Roman" panose="02020603050405020304" pitchFamily="18" charset="0"/>
              </a:rPr>
              <a:t>, а также капельник.</a:t>
            </a:r>
            <a:endParaRPr lang="ru-RU" sz="1200" i="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200" i="1" dirty="0">
                <a:latin typeface="Times New Roman" panose="02020603050405020304" pitchFamily="18" charset="0"/>
                <a:ea typeface="Calibri" panose="020F0502020204030204" pitchFamily="34" charset="0"/>
                <a:cs typeface="Times New Roman" panose="02020603050405020304" pitchFamily="18" charset="0"/>
              </a:rPr>
              <a:t> Раньше Новый год в России начинался с марта до 1492 года.</a:t>
            </a:r>
            <a:endParaRPr lang="ru-RU" sz="1200" i="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200" i="1" dirty="0">
                <a:latin typeface="Times New Roman" panose="02020603050405020304" pitchFamily="18" charset="0"/>
                <a:ea typeface="Calibri" panose="020F0502020204030204" pitchFamily="34" charset="0"/>
                <a:cs typeface="Times New Roman" panose="02020603050405020304" pitchFamily="18" charset="0"/>
              </a:rPr>
              <a:t>Весной частота дыхания человека на треть выше, чем осенью. </a:t>
            </a:r>
            <a:endParaRPr lang="ru-RU" sz="1200" i="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9" name="Рисунок 28"/>
          <p:cNvPicPr>
            <a:picLocks noChangeAspect="1"/>
          </p:cNvPicPr>
          <p:nvPr/>
        </p:nvPicPr>
        <p:blipFill rotWithShape="1">
          <a:blip r:embed="rId2">
            <a:extLst>
              <a:ext uri="{28A0092B-C50C-407E-A947-70E740481C1C}">
                <a14:useLocalDpi xmlns:a14="http://schemas.microsoft.com/office/drawing/2010/main" val="0"/>
              </a:ext>
            </a:extLst>
          </a:blip>
          <a:srcRect t="2005" b="18209"/>
          <a:stretch/>
        </p:blipFill>
        <p:spPr>
          <a:xfrm>
            <a:off x="-2537" y="7206244"/>
            <a:ext cx="6858000" cy="2682655"/>
          </a:xfrm>
          <a:prstGeom prst="rect">
            <a:avLst/>
          </a:prstGeom>
        </p:spPr>
      </p:pic>
      <p:sp>
        <p:nvSpPr>
          <p:cNvPr id="5" name="Прямоугольник 4"/>
          <p:cNvSpPr/>
          <p:nvPr/>
        </p:nvSpPr>
        <p:spPr>
          <a:xfrm>
            <a:off x="3257549" y="4611536"/>
            <a:ext cx="3519165" cy="2591479"/>
          </a:xfrm>
          <a:prstGeom prst="rect">
            <a:avLst/>
          </a:prstGeom>
          <a:ln w="19050">
            <a:solidFill>
              <a:schemeClr val="bg1">
                <a:lumMod val="50000"/>
              </a:schemeClr>
            </a:solidFill>
            <a:prstDash val="lgDash"/>
          </a:ln>
        </p:spPr>
        <p:txBody>
          <a:bodyPr wrap="square">
            <a:spAutoFit/>
          </a:bodyPr>
          <a:lstStyle/>
          <a:p>
            <a:pPr algn="ctr">
              <a:lnSpc>
                <a:spcPct val="115000"/>
              </a:lnSpc>
            </a:pPr>
            <a:r>
              <a:rPr lang="ru-RU" sz="1600" b="1" dirty="0">
                <a:solidFill>
                  <a:srgbClr val="FF0000"/>
                </a:solidFill>
                <a:effectLst>
                  <a:outerShdw blurRad="38100" dist="38100" dir="2700000" algn="tl">
                    <a:srgbClr val="000000">
                      <a:alpha val="43137"/>
                    </a:srgbClr>
                  </a:outerShdw>
                </a:effectLst>
                <a:latin typeface="Georgia" panose="02040502050405020303" pitchFamily="18" charset="0"/>
                <a:ea typeface="Calibri" panose="020F0502020204030204" pitchFamily="34" charset="0"/>
                <a:cs typeface="Times New Roman" panose="02020603050405020304" pitchFamily="18" charset="0"/>
              </a:rPr>
              <a:t>Сегодня в номере:</a:t>
            </a:r>
            <a:endParaRPr lang="ru-RU" sz="1600" dirty="0">
              <a:solidFill>
                <a:srgbClr val="FF0000"/>
              </a:solidFill>
              <a:effectLst>
                <a:outerShdw blurRad="38100" dist="38100" dir="2700000" algn="tl">
                  <a:srgbClr val="000000">
                    <a:alpha val="43137"/>
                  </a:srgbClr>
                </a:outerShdw>
              </a:effectLst>
              <a:latin typeface="Georgia" panose="02040502050405020303" pitchFamily="18" charset="0"/>
              <a:ea typeface="Calibri" panose="020F0502020204030204" pitchFamily="34" charset="0"/>
              <a:cs typeface="Times New Roman" panose="02020603050405020304" pitchFamily="18" charset="0"/>
            </a:endParaRPr>
          </a:p>
          <a:p>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8 марта – история возникновения праздника ……………………………………....2</a:t>
            </a:r>
          </a:p>
          <a:p>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Основные правила знакомства </a:t>
            </a:r>
            <a:r>
              <a:rPr lang="ru-RU" sz="1200" dirty="0">
                <a:latin typeface="Bookman Old Style" panose="02050604050505020204" pitchFamily="18" charset="0"/>
                <a:ea typeface="Calibri" panose="020F0502020204030204" pitchFamily="34" charset="0"/>
                <a:cs typeface="Times New Roman" panose="02020603050405020304" pitchFamily="18" charset="0"/>
              </a:rPr>
              <a:t>со Всемирной </a:t>
            </a:r>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Паутиной………………….……...3</a:t>
            </a:r>
            <a:endParaRPr lang="ru-RU" sz="1200" dirty="0" smtClean="0">
              <a:latin typeface="Calibri" panose="020F0502020204030204" pitchFamily="34" charset="0"/>
              <a:ea typeface="Calibri" panose="020F0502020204030204" pitchFamily="34" charset="0"/>
              <a:cs typeface="Times New Roman" panose="02020603050405020304" pitchFamily="18" charset="0"/>
            </a:endParaRPr>
          </a:p>
          <a:p>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Новости </a:t>
            </a:r>
            <a:r>
              <a:rPr lang="ru-RU" sz="1200" dirty="0">
                <a:latin typeface="Bookman Old Style" panose="02050604050505020204" pitchFamily="18" charset="0"/>
                <a:ea typeface="Calibri" panose="020F0502020204030204" pitchFamily="34" charset="0"/>
                <a:cs typeface="Times New Roman" panose="02020603050405020304" pitchFamily="18" charset="0"/>
              </a:rPr>
              <a:t>месяца</a:t>
            </a:r>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a:t>
            </a:r>
            <a:r>
              <a:rPr lang="ru-RU" sz="1200" dirty="0">
                <a:latin typeface="Bookman Old Style" panose="02050604050505020204" pitchFamily="18" charset="0"/>
                <a:ea typeface="Calibri" panose="020F0502020204030204" pitchFamily="34" charset="0"/>
                <a:cs typeface="Times New Roman" panose="02020603050405020304" pitchFamily="18" charset="0"/>
              </a:rPr>
              <a:t>4</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Безопасность </a:t>
            </a:r>
            <a:r>
              <a:rPr lang="ru-RU" sz="1200" dirty="0">
                <a:latin typeface="Bookman Old Style" panose="02050604050505020204" pitchFamily="18" charset="0"/>
                <a:ea typeface="Calibri" panose="020F0502020204030204" pitchFamily="34" charset="0"/>
                <a:cs typeface="Times New Roman" panose="02020603050405020304" pitchFamily="18" charset="0"/>
              </a:rPr>
              <a:t>на водных объектах в весенний </a:t>
            </a:r>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период………………….……………5</a:t>
            </a:r>
            <a:endParaRPr lang="ru-RU" sz="1200" dirty="0" smtClean="0">
              <a:latin typeface="Calibri" panose="020F0502020204030204" pitchFamily="34" charset="0"/>
              <a:ea typeface="Calibri" panose="020F0502020204030204" pitchFamily="34" charset="0"/>
              <a:cs typeface="Times New Roman" panose="02020603050405020304" pitchFamily="18" charset="0"/>
            </a:endParaRPr>
          </a:p>
          <a:p>
            <a:r>
              <a:rPr lang="ru-RU" sz="1200" dirty="0">
                <a:latin typeface="Bookman Old Style" panose="02050604050505020204" pitchFamily="18" charset="0"/>
                <a:ea typeface="Calibri" panose="020F0502020204030204" pitchFamily="34" charset="0"/>
                <a:cs typeface="Times New Roman" panose="02020603050405020304" pitchFamily="18" charset="0"/>
              </a:rPr>
              <a:t>Всероссийский конкурс  </a:t>
            </a:r>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мастер-класса </a:t>
            </a:r>
            <a:r>
              <a:rPr lang="ru-RU" sz="1200" dirty="0">
                <a:latin typeface="Bookman Old Style" panose="02050604050505020204" pitchFamily="18" charset="0"/>
                <a:ea typeface="Calibri" panose="020F0502020204030204" pitchFamily="34" charset="0"/>
                <a:cs typeface="Times New Roman" panose="02020603050405020304" pitchFamily="18" charset="0"/>
              </a:rPr>
              <a:t>учителей родного языка и литературы «</a:t>
            </a:r>
            <a:r>
              <a:rPr lang="ru-RU" sz="1200" dirty="0" err="1">
                <a:latin typeface="Bookman Old Style" panose="02050604050505020204" pitchFamily="18" charset="0"/>
                <a:ea typeface="Calibri" panose="020F0502020204030204" pitchFamily="34" charset="0"/>
                <a:cs typeface="Times New Roman" panose="02020603050405020304" pitchFamily="18" charset="0"/>
              </a:rPr>
              <a:t>Туган</a:t>
            </a:r>
            <a:r>
              <a:rPr lang="ru-RU" sz="1200" dirty="0">
                <a:latin typeface="Bookman Old Style" panose="02050604050505020204" pitchFamily="18" charset="0"/>
                <a:ea typeface="Calibri" panose="020F0502020204030204" pitchFamily="34" charset="0"/>
                <a:cs typeface="Times New Roman" panose="02020603050405020304" pitchFamily="18" charset="0"/>
              </a:rPr>
              <a:t> тел</a:t>
            </a:r>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a:t>
            </a:r>
            <a:r>
              <a:rPr lang="ru-RU" sz="1200" dirty="0">
                <a:latin typeface="Bookman Old Style" panose="02050604050505020204" pitchFamily="18" charset="0"/>
                <a:ea typeface="Calibri" panose="020F0502020204030204" pitchFamily="34" charset="0"/>
                <a:cs typeface="Times New Roman" panose="02020603050405020304" pitchFamily="18" charset="0"/>
              </a:rPr>
              <a:t>. </a:t>
            </a:r>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………………………………………6</a:t>
            </a:r>
            <a:endParaRPr lang="ru-RU" sz="1200" dirty="0" smtClean="0">
              <a:latin typeface="Calibri" panose="020F0502020204030204" pitchFamily="34" charset="0"/>
              <a:ea typeface="Calibri" panose="020F0502020204030204" pitchFamily="34" charset="0"/>
              <a:cs typeface="Times New Roman" panose="02020603050405020304" pitchFamily="18" charset="0"/>
            </a:endParaRPr>
          </a:p>
          <a:p>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Поздравляем………………………………….…7</a:t>
            </a:r>
          </a:p>
          <a:p>
            <a:r>
              <a:rPr lang="ru-RU" sz="1200" dirty="0" smtClean="0">
                <a:effectLst/>
                <a:latin typeface="Bookman Old Style" panose="02050604050505020204" pitchFamily="18" charset="0"/>
                <a:ea typeface="Calibri" panose="020F0502020204030204" pitchFamily="34" charset="0"/>
                <a:cs typeface="Times New Roman" panose="02020603050405020304" pitchFamily="18" charset="0"/>
              </a:rPr>
              <a:t>Развлекательная страница …</a:t>
            </a:r>
            <a:r>
              <a:rPr lang="ru-RU" sz="1200" dirty="0" smtClean="0">
                <a:latin typeface="Bookman Old Style" panose="02050604050505020204" pitchFamily="18" charset="0"/>
                <a:ea typeface="Calibri" panose="020F0502020204030204" pitchFamily="34" charset="0"/>
                <a:cs typeface="Times New Roman" panose="02020603050405020304" pitchFamily="18" charset="0"/>
              </a:rPr>
              <a:t>…………..</a:t>
            </a:r>
            <a:r>
              <a:rPr lang="ru-RU" sz="1200" dirty="0" smtClean="0">
                <a:effectLst/>
                <a:latin typeface="Bookman Old Style" panose="02050604050505020204" pitchFamily="18" charset="0"/>
                <a:ea typeface="Calibri" panose="020F0502020204030204" pitchFamily="34" charset="0"/>
                <a:cs typeface="Times New Roman" panose="02020603050405020304" pitchFamily="18" charset="0"/>
              </a:rPr>
              <a:t>…. 8</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990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Картинки по запросу красные тюльпаны пн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78858"/>
            <a:ext cx="3644900" cy="352714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33400" y="50800"/>
            <a:ext cx="5791200" cy="704850"/>
          </a:xfrm>
        </p:spPr>
        <p:txBody>
          <a:bodyPr>
            <a:normAutofit fontScale="90000"/>
          </a:bodyPr>
          <a:lstStyle/>
          <a:p>
            <a:pPr algn="ctr"/>
            <a:r>
              <a:rPr lang="ru-RU" sz="2400" b="1" dirty="0">
                <a:solidFill>
                  <a:srgbClr val="FF0000"/>
                </a:solidFill>
                <a:effectLst>
                  <a:outerShdw blurRad="38100" dist="38100" dir="2700000" algn="tl">
                    <a:srgbClr val="000000">
                      <a:alpha val="43137"/>
                    </a:srgbClr>
                  </a:outerShdw>
                </a:effectLst>
                <a:latin typeface="Georgia" panose="02040502050405020303" pitchFamily="18" charset="0"/>
              </a:rPr>
              <a:t>8 Марта — история возникновения праздника</a:t>
            </a:r>
          </a:p>
        </p:txBody>
      </p:sp>
      <p:sp>
        <p:nvSpPr>
          <p:cNvPr id="3" name="Объект 2"/>
          <p:cNvSpPr>
            <a:spLocks noGrp="1"/>
          </p:cNvSpPr>
          <p:nvPr>
            <p:ph idx="1"/>
          </p:nvPr>
        </p:nvSpPr>
        <p:spPr>
          <a:xfrm>
            <a:off x="1" y="884414"/>
            <a:ext cx="6858000" cy="5154436"/>
          </a:xfrm>
        </p:spPr>
        <p:txBody>
          <a:bodyPr>
            <a:noAutofit/>
          </a:bodyPr>
          <a:lstStyle/>
          <a:p>
            <a:pPr marL="0" indent="0" algn="ctr">
              <a:lnSpc>
                <a:spcPct val="100000"/>
              </a:lnSpc>
              <a:spcBef>
                <a:spcPts val="0"/>
              </a:spcBef>
              <a:buNone/>
            </a:pPr>
            <a:r>
              <a:rPr lang="ru-RU" sz="1300" b="1" dirty="0">
                <a:latin typeface="Times New Roman" panose="02020603050405020304" pitchFamily="18" charset="0"/>
                <a:cs typeface="Times New Roman" panose="02020603050405020304" pitchFamily="18" charset="0"/>
              </a:rPr>
              <a:t>Что это за праздник 8 Марта? Как давно принято его отмечать? Действительно ли он </a:t>
            </a:r>
            <a:r>
              <a:rPr lang="ru-RU" sz="1300" b="1" dirty="0" smtClean="0">
                <a:latin typeface="Times New Roman" panose="02020603050405020304" pitchFamily="18" charset="0"/>
                <a:cs typeface="Times New Roman" panose="02020603050405020304" pitchFamily="18" charset="0"/>
              </a:rPr>
              <a:t>международный? Попробуем </a:t>
            </a:r>
            <a:r>
              <a:rPr lang="ru-RU" sz="1300" b="1" dirty="0">
                <a:latin typeface="Times New Roman" panose="02020603050405020304" pitchFamily="18" charset="0"/>
                <a:cs typeface="Times New Roman" panose="02020603050405020304" pitchFamily="18" charset="0"/>
              </a:rPr>
              <a:t>совершить экскурс в историю возникновения этого праздника</a:t>
            </a:r>
            <a:r>
              <a:rPr lang="ru-RU" sz="1300" b="1" dirty="0" smtClean="0">
                <a:latin typeface="Times New Roman" panose="02020603050405020304" pitchFamily="18" charset="0"/>
                <a:cs typeface="Times New Roman" panose="02020603050405020304" pitchFamily="18" charset="0"/>
              </a:rPr>
              <a:t>.</a:t>
            </a:r>
          </a:p>
          <a:p>
            <a:pPr marL="0" indent="0" algn="ctr">
              <a:lnSpc>
                <a:spcPct val="100000"/>
              </a:lnSpc>
              <a:spcBef>
                <a:spcPts val="0"/>
              </a:spcBef>
              <a:buNone/>
            </a:pPr>
            <a:r>
              <a:rPr lang="ru-RU" sz="1300" dirty="0" smtClean="0">
                <a:latin typeface="Times New Roman" panose="02020603050405020304" pitchFamily="18" charset="0"/>
                <a:cs typeface="Times New Roman" panose="02020603050405020304" pitchFamily="18" charset="0"/>
              </a:rPr>
              <a:t>1857 </a:t>
            </a:r>
            <a:r>
              <a:rPr lang="ru-RU" sz="1300" dirty="0">
                <a:latin typeface="Times New Roman" panose="02020603050405020304" pitchFamily="18" charset="0"/>
                <a:cs typeface="Times New Roman" panose="02020603050405020304" pitchFamily="18" charset="0"/>
              </a:rPr>
              <a:t>год, 8 марта, Нью-Йорк, забастовка работниц легкой промышленности, названная «маршем пустых кастрюль». Женщины вышли на улицу из-за низкооплачиваемых и тяжелых условий труда. В то время женщины имели 16 часовой рабочий день, при этом получали мизерную оплату за свой труд. Этот митинг принес плоды, рабочий день сократили до 10 часов.</a:t>
            </a:r>
          </a:p>
          <a:p>
            <a:pPr marL="0" indent="0" algn="ctr">
              <a:lnSpc>
                <a:spcPct val="100000"/>
              </a:lnSpc>
              <a:spcBef>
                <a:spcPts val="0"/>
              </a:spcBef>
              <a:buNone/>
            </a:pPr>
            <a:r>
              <a:rPr lang="ru-RU" sz="1300" dirty="0">
                <a:latin typeface="Times New Roman" panose="02020603050405020304" pitchFamily="18" charset="0"/>
                <a:cs typeface="Times New Roman" panose="02020603050405020304" pitchFamily="18" charset="0"/>
              </a:rPr>
              <a:t>1908 год, 8 марта, всё тот же Нью-Йорк, митинг за равноправие между мужчинами и женщинами, требования по сокращению рабочего дня для женщин, уравнивания условий оплаты труда у женщин и мужчин, и предоставления избирательного права женщинам.</a:t>
            </a:r>
          </a:p>
          <a:p>
            <a:pPr marL="0" indent="0" algn="ctr">
              <a:lnSpc>
                <a:spcPct val="100000"/>
              </a:lnSpc>
              <a:spcBef>
                <a:spcPts val="0"/>
              </a:spcBef>
              <a:buNone/>
            </a:pPr>
            <a:r>
              <a:rPr lang="ru-RU" sz="1300" dirty="0">
                <a:latin typeface="Times New Roman" panose="02020603050405020304" pitchFamily="18" charset="0"/>
                <a:cs typeface="Times New Roman" panose="02020603050405020304" pitchFamily="18" charset="0"/>
              </a:rPr>
              <a:t>1910 год, 27 августа, Копенгаген, Вторая Международная социалистическая женская конференция, коммунистка Клара Цеткин выдвигает предложение об учреждении международного женского дня, во время которого женщины смогли бы проводить митинги, привлекая внимание общественности к своим проблемам.</a:t>
            </a:r>
          </a:p>
          <a:p>
            <a:pPr marL="0" indent="0" algn="ctr">
              <a:lnSpc>
                <a:spcPct val="100000"/>
              </a:lnSpc>
              <a:spcBef>
                <a:spcPts val="0"/>
              </a:spcBef>
              <a:buNone/>
            </a:pPr>
            <a:r>
              <a:rPr lang="ru-RU" sz="1300" dirty="0">
                <a:latin typeface="Times New Roman" panose="02020603050405020304" pitchFamily="18" charset="0"/>
                <a:cs typeface="Times New Roman" panose="02020603050405020304" pitchFamily="18" charset="0"/>
              </a:rPr>
              <a:t>Первый раз, когда одновременно отмечали Женский день 8 марта в 6 странах мира , выпал на 1914 год, страны-участники: Россия, Австрия, Германия, Дания, Нидерланды, Швейцария.</a:t>
            </a:r>
          </a:p>
          <a:p>
            <a:pPr marL="0" indent="0" algn="ctr">
              <a:lnSpc>
                <a:spcPct val="100000"/>
              </a:lnSpc>
              <a:spcBef>
                <a:spcPts val="0"/>
              </a:spcBef>
              <a:buNone/>
            </a:pPr>
            <a:r>
              <a:rPr lang="ru-RU" sz="1300" dirty="0" smtClean="0">
                <a:latin typeface="Times New Roman" panose="02020603050405020304" pitchFamily="18" charset="0"/>
                <a:cs typeface="Times New Roman" panose="02020603050405020304" pitchFamily="18" charset="0"/>
              </a:rPr>
              <a:t>В царской России день 8 марта имел политическую окраску, ведь в 1917 году в этот день в Петрограде было принято решение арестовать царя и всю его семью, тем самым свергнув монархию и придя к двоевластию Временного правительства и Петроградского совета рабочих, крестьянских и красноармейских депутатов.</a:t>
            </a:r>
          </a:p>
          <a:p>
            <a:pPr marL="0" indent="0" algn="ctr">
              <a:lnSpc>
                <a:spcPct val="100000"/>
              </a:lnSpc>
              <a:spcBef>
                <a:spcPts val="0"/>
              </a:spcBef>
              <a:buNone/>
            </a:pPr>
            <a:r>
              <a:rPr lang="ru-RU" sz="1300" dirty="0" smtClean="0">
                <a:latin typeface="Times New Roman" panose="02020603050405020304" pitchFamily="18" charset="0"/>
                <a:cs typeface="Times New Roman" panose="02020603050405020304" pitchFamily="18" charset="0"/>
              </a:rPr>
              <a:t>С </a:t>
            </a:r>
            <a:r>
              <a:rPr lang="ru-RU" sz="1300" dirty="0">
                <a:latin typeface="Times New Roman" panose="02020603050405020304" pitchFamily="18" charset="0"/>
                <a:cs typeface="Times New Roman" panose="02020603050405020304" pitchFamily="18" charset="0"/>
              </a:rPr>
              <a:t>1966 года в СССР день 8 марта утратил свой политический подтекст и, по указу правительства, было принято решение сделать его нерабочим днем, «днем всех женщин».</a:t>
            </a:r>
          </a:p>
          <a:p>
            <a:pPr marL="0" indent="0" algn="ctr">
              <a:lnSpc>
                <a:spcPct val="100000"/>
              </a:lnSpc>
              <a:spcBef>
                <a:spcPts val="0"/>
              </a:spcBef>
              <a:buNone/>
            </a:pPr>
            <a:r>
              <a:rPr lang="ru-RU" sz="1300" dirty="0">
                <a:latin typeface="Times New Roman" panose="02020603050405020304" pitchFamily="18" charset="0"/>
                <a:cs typeface="Times New Roman" panose="02020603050405020304" pitchFamily="18" charset="0"/>
              </a:rPr>
              <a:t>С 1975 года ООН провозгласила 8 марта Международным женским днем, с тех пор все мероприятия по вопросам борьбы в защиту прав женщин приурочены к этой дате.</a:t>
            </a:r>
          </a:p>
          <a:p>
            <a:pPr marL="0" indent="0" algn="ctr">
              <a:lnSpc>
                <a:spcPct val="100000"/>
              </a:lnSpc>
              <a:spcBef>
                <a:spcPts val="0"/>
              </a:spcBef>
              <a:buNone/>
            </a:pPr>
            <a:r>
              <a:rPr lang="ru-RU" sz="1300" dirty="0">
                <a:latin typeface="Times New Roman" panose="02020603050405020304" pitchFamily="18" charset="0"/>
                <a:cs typeface="Times New Roman" panose="02020603050405020304" pitchFamily="18" charset="0"/>
              </a:rPr>
              <a:t>Официально признан праздник 8 марта в странах мира: Армения, Афганистан, Азербайджан, Беларусь, Вьетнам, Буркина-Фасо, Гвинея-Бисау, Замбия, Грузия, Камбоджа, Кыргызстан, Китай, Куба, Коста-Рика, Кирибати, Лаос, Монголия, Мадагаскар, Молдова, Непал, Россия, Казахстан, Туркменистан, Таджикистан, Сербия, Узбекистан, Уганда, Украина, Черногория, Хорватия, Эритрея.</a:t>
            </a:r>
          </a:p>
          <a:p>
            <a:pPr marL="0" indent="0" algn="ctr">
              <a:lnSpc>
                <a:spcPct val="100000"/>
              </a:lnSpc>
              <a:spcBef>
                <a:spcPts val="0"/>
              </a:spcBef>
              <a:buNone/>
            </a:pPr>
            <a:endParaRPr lang="ru-RU" sz="13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934088">
            <a:off x="3579009" y="7173764"/>
            <a:ext cx="3326126" cy="2148990"/>
          </a:xfrm>
          <a:prstGeom prst="rect">
            <a:avLst/>
          </a:prstGeom>
        </p:spPr>
      </p:pic>
    </p:spTree>
    <p:extLst>
      <p:ext uri="{BB962C8B-B14F-4D97-AF65-F5344CB8AC3E}">
        <p14:creationId xmlns:p14="http://schemas.microsoft.com/office/powerpoint/2010/main" val="193809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8750" y="919321"/>
            <a:ext cx="6572250" cy="6294031"/>
          </a:xfrm>
          <a:prstGeom prst="rect">
            <a:avLst/>
          </a:prstGeom>
        </p:spPr>
        <p:txBody>
          <a:bodyPr wrap="square" numCol="2" spcCol="180000">
            <a:spAutoFit/>
          </a:bodyPr>
          <a:lstStyle/>
          <a:p>
            <a:pPr indent="266700"/>
            <a:r>
              <a:rPr lang="ru-RU" sz="1300" dirty="0" smtClean="0">
                <a:latin typeface="Georgia" panose="02040502050405020303" pitchFamily="18" charset="0"/>
              </a:rPr>
              <a:t>Взрослые </a:t>
            </a:r>
            <a:r>
              <a:rPr lang="ru-RU" sz="1300" dirty="0">
                <a:latin typeface="Georgia" panose="02040502050405020303" pitchFamily="18" charset="0"/>
              </a:rPr>
              <a:t>должны серьезно относиться к увлечениям своих детей, ведь легче предупредить проблему, чем бороться с ее последствиями. </a:t>
            </a:r>
            <a:r>
              <a:rPr lang="ru-RU" sz="1300" dirty="0" smtClean="0">
                <a:latin typeface="Georgia" panose="02040502050405020303" pitchFamily="18" charset="0"/>
              </a:rPr>
              <a:t>Необходимо объяснить детям общепринятые правила безопасности и возможные риски.</a:t>
            </a:r>
          </a:p>
          <a:p>
            <a:pPr indent="266700"/>
            <a:r>
              <a:rPr lang="ru-RU" sz="1300" b="1" dirty="0" smtClean="0">
                <a:latin typeface="Georgia" panose="02040502050405020303" pitchFamily="18" charset="0"/>
              </a:rPr>
              <a:t>Для обеспечения безопасности детей в интернете можно выделить 10 правил:</a:t>
            </a:r>
            <a:endParaRPr lang="ru-RU" sz="1300" b="1" dirty="0">
              <a:latin typeface="Georgia" panose="02040502050405020303" pitchFamily="18" charset="0"/>
            </a:endParaRPr>
          </a:p>
          <a:p>
            <a:pPr indent="266700"/>
            <a:r>
              <a:rPr lang="ru-RU" sz="1300" dirty="0" smtClean="0">
                <a:latin typeface="Georgia" panose="02040502050405020303" pitchFamily="18" charset="0"/>
              </a:rPr>
              <a:t>1</a:t>
            </a:r>
            <a:r>
              <a:rPr lang="ru-RU" sz="1300" dirty="0">
                <a:latin typeface="Georgia" panose="02040502050405020303" pitchFamily="18" charset="0"/>
              </a:rPr>
              <a:t>. Личная информация. Сайты для обеспечения полного доступа предлагают пройти регистрацию с введением персональных данных. Неблагонадежные источники могут использовать эти сведения в корыстных целях;</a:t>
            </a:r>
          </a:p>
          <a:p>
            <a:pPr indent="266700"/>
            <a:r>
              <a:rPr lang="ru-RU" sz="1300" dirty="0">
                <a:latin typeface="Georgia" panose="02040502050405020303" pitchFamily="18" charset="0"/>
              </a:rPr>
              <a:t>2. Вредоносные сообщения. Следует осмотрительно относиться к письмам из неизвестного источника. Послания могут содержать вредоносные программы, информацию оскорбительного или сексуального характера;</a:t>
            </a:r>
          </a:p>
          <a:p>
            <a:pPr indent="266700"/>
            <a:r>
              <a:rPr lang="ru-RU" sz="1300" dirty="0">
                <a:latin typeface="Georgia" panose="02040502050405020303" pitchFamily="18" charset="0"/>
              </a:rPr>
              <a:t>3. При возникновении чувства неловкости или тревоги при виртуальном диалоге, а также, если собеседник навязчиво настаивает на перенос отношений в </a:t>
            </a:r>
            <a:r>
              <a:rPr lang="ru-RU" sz="1300" dirty="0" smtClean="0">
                <a:latin typeface="Georgia" panose="02040502050405020303" pitchFamily="18" charset="0"/>
              </a:rPr>
              <a:t>реальность, </a:t>
            </a:r>
            <a:r>
              <a:rPr lang="ru-RU" sz="1300" dirty="0">
                <a:latin typeface="Georgia" panose="02040502050405020303" pitchFamily="18" charset="0"/>
              </a:rPr>
              <a:t>следует прекратить общение и сообщить старшим;</a:t>
            </a:r>
          </a:p>
          <a:p>
            <a:pPr indent="266700"/>
            <a:r>
              <a:rPr lang="ru-RU" sz="1300" dirty="0">
                <a:latin typeface="Georgia" panose="02040502050405020303" pitchFamily="18" charset="0"/>
              </a:rPr>
              <a:t>4. Виртуальное знакомство не должно перерасти в реальное. Если такое решение принято, встреча должна состояться в общественном месте и под контролем родителей;</a:t>
            </a:r>
          </a:p>
          <a:p>
            <a:pPr indent="266700"/>
            <a:r>
              <a:rPr lang="ru-RU" sz="1300" dirty="0">
                <a:latin typeface="Georgia" panose="02040502050405020303" pitchFamily="18" charset="0"/>
              </a:rPr>
              <a:t>5. Игнорировать приглашения в группы, где темой обсуждения являются вопросы религии, секса или ненормативного поведения;</a:t>
            </a:r>
          </a:p>
          <a:p>
            <a:pPr indent="266700"/>
            <a:r>
              <a:rPr lang="ru-RU" sz="1300" dirty="0">
                <a:latin typeface="Georgia" panose="02040502050405020303" pitchFamily="18" charset="0"/>
              </a:rPr>
              <a:t>6. Прекращать диалог с теми, кто негативно отзывается о близком круге общения ребенка. Пытается настроить его против членов семьи, учителей, друзей и </a:t>
            </a:r>
            <a:r>
              <a:rPr lang="ru-RU" sz="1300" dirty="0" err="1">
                <a:latin typeface="Georgia" panose="02040502050405020303" pitchFamily="18" charset="0"/>
              </a:rPr>
              <a:t>т.д</a:t>
            </a:r>
            <a:r>
              <a:rPr lang="ru-RU" sz="1300" dirty="0">
                <a:latin typeface="Georgia" panose="02040502050405020303" pitchFamily="18" charset="0"/>
              </a:rPr>
              <a:t>;</a:t>
            </a:r>
          </a:p>
          <a:p>
            <a:pPr indent="266700"/>
            <a:r>
              <a:rPr lang="ru-RU" sz="1300" dirty="0">
                <a:latin typeface="Georgia" panose="02040502050405020303" pitchFamily="18" charset="0"/>
              </a:rPr>
              <a:t>7. При общении лучше выбирать ник, не позволяющий определить половую принадлежность и возраст (не стоит </a:t>
            </a:r>
            <a:r>
              <a:rPr lang="ru-RU" sz="1300" dirty="0" smtClean="0">
                <a:latin typeface="Georgia" panose="02040502050405020303" pitchFamily="18" charset="0"/>
              </a:rPr>
              <a:t>делать частью </a:t>
            </a:r>
            <a:r>
              <a:rPr lang="ru-RU" sz="1300" dirty="0">
                <a:latin typeface="Georgia" panose="02040502050405020303" pitchFamily="18" charset="0"/>
              </a:rPr>
              <a:t>виртуального псевдонима год своего рождения);</a:t>
            </a:r>
          </a:p>
          <a:p>
            <a:pPr indent="266700"/>
            <a:r>
              <a:rPr lang="ru-RU" sz="1300" dirty="0">
                <a:latin typeface="Georgia" panose="02040502050405020303" pitchFamily="18" charset="0"/>
              </a:rPr>
              <a:t>8. Игнорировать непристойные сообщения;</a:t>
            </a:r>
          </a:p>
          <a:p>
            <a:pPr indent="266700"/>
            <a:r>
              <a:rPr lang="ru-RU" sz="1300" dirty="0">
                <a:latin typeface="Georgia" panose="02040502050405020303" pitchFamily="18" charset="0"/>
              </a:rPr>
              <a:t>9. Не передавать незнакомцам фото и видеоматериалы;</a:t>
            </a:r>
          </a:p>
          <a:p>
            <a:pPr indent="266700"/>
            <a:r>
              <a:rPr lang="ru-RU" sz="1300" dirty="0">
                <a:latin typeface="Georgia" panose="02040502050405020303" pitchFamily="18" charset="0"/>
              </a:rPr>
              <a:t>10. И главное – помнить, что собеседник не всегда тот, кем хочет казаться.</a:t>
            </a:r>
          </a:p>
          <a:p>
            <a:pPr indent="266700"/>
            <a:r>
              <a:rPr lang="ru-RU" sz="1300" dirty="0">
                <a:latin typeface="Georgia" panose="02040502050405020303" pitchFamily="18" charset="0"/>
              </a:rPr>
              <a:t>Соблюдение этих простых 10 правил безопасности для поведения детей в интернете минимизирует возможные риски.</a:t>
            </a:r>
          </a:p>
        </p:txBody>
      </p:sp>
      <p:sp>
        <p:nvSpPr>
          <p:cNvPr id="5" name="Прямоугольник 4"/>
          <p:cNvSpPr/>
          <p:nvPr/>
        </p:nvSpPr>
        <p:spPr>
          <a:xfrm>
            <a:off x="285750" y="109835"/>
            <a:ext cx="6318250" cy="707886"/>
          </a:xfrm>
          <a:prstGeom prst="rect">
            <a:avLst/>
          </a:prstGeom>
        </p:spPr>
        <p:txBody>
          <a:bodyPr wrap="square">
            <a:spAutoFit/>
          </a:bodyPr>
          <a:lstStyle/>
          <a:p>
            <a:pPr algn="ctr"/>
            <a:r>
              <a:rPr lang="ru-RU" sz="2000" b="1" dirty="0">
                <a:solidFill>
                  <a:srgbClr val="204E28"/>
                </a:solidFill>
                <a:effectLst>
                  <a:outerShdw blurRad="38100" dist="38100" dir="2700000" algn="tl">
                    <a:srgbClr val="000000">
                      <a:alpha val="43137"/>
                    </a:srgbClr>
                  </a:outerShdw>
                </a:effectLst>
                <a:latin typeface="Georgia" panose="02040502050405020303" pitchFamily="18" charset="0"/>
              </a:rPr>
              <a:t>Основные </a:t>
            </a:r>
            <a:r>
              <a:rPr lang="ru-RU" sz="2000" b="1" dirty="0" smtClean="0">
                <a:solidFill>
                  <a:srgbClr val="204E28"/>
                </a:solidFill>
                <a:effectLst>
                  <a:outerShdw blurRad="38100" dist="38100" dir="2700000" algn="tl">
                    <a:srgbClr val="000000">
                      <a:alpha val="43137"/>
                    </a:srgbClr>
                  </a:outerShdw>
                </a:effectLst>
                <a:latin typeface="Georgia" panose="02040502050405020303" pitchFamily="18" charset="0"/>
              </a:rPr>
              <a:t>правила знакомства </a:t>
            </a:r>
            <a:r>
              <a:rPr lang="ru-RU" sz="2000" b="1" dirty="0">
                <a:solidFill>
                  <a:srgbClr val="204E28"/>
                </a:solidFill>
                <a:effectLst>
                  <a:outerShdw blurRad="38100" dist="38100" dir="2700000" algn="tl">
                    <a:srgbClr val="000000">
                      <a:alpha val="43137"/>
                    </a:srgbClr>
                  </a:outerShdw>
                </a:effectLst>
                <a:latin typeface="Georgia" panose="02040502050405020303" pitchFamily="18" charset="0"/>
              </a:rPr>
              <a:t>со Всемирной Паутиной</a:t>
            </a:r>
          </a:p>
        </p:txBody>
      </p:sp>
      <p:pic>
        <p:nvPicPr>
          <p:cNvPr id="1028" name="Picture 4" descr="Картинки по запросу всемирная паутина"/>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30" t="4317" r="7286" b="13312"/>
          <a:stretch/>
        </p:blipFill>
        <p:spPr bwMode="auto">
          <a:xfrm>
            <a:off x="0" y="7380754"/>
            <a:ext cx="3187700" cy="25252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Картинки по запросу ребенок в интернете"/>
          <p:cNvPicPr>
            <a:picLocks noChangeAspect="1" noChangeArrowheads="1"/>
          </p:cNvPicPr>
          <p:nvPr/>
        </p:nvPicPr>
        <p:blipFill rotWithShape="1">
          <a:blip r:embed="rId3">
            <a:extLst>
              <a:ext uri="{28A0092B-C50C-407E-A947-70E740481C1C}">
                <a14:useLocalDpi xmlns:a14="http://schemas.microsoft.com/office/drawing/2010/main" val="0"/>
              </a:ext>
            </a:extLst>
          </a:blip>
          <a:srcRect l="7243" r="9011"/>
          <a:stretch/>
        </p:blipFill>
        <p:spPr bwMode="auto">
          <a:xfrm>
            <a:off x="3200400" y="7380754"/>
            <a:ext cx="3670300" cy="2525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844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6858000" cy="774700"/>
          </a:xfrm>
        </p:spPr>
        <p:txBody>
          <a:bodyPr>
            <a:normAutofit/>
          </a:bodyPr>
          <a:lstStyle/>
          <a:p>
            <a:pPr algn="ctr"/>
            <a:r>
              <a:rPr lang="ru-RU" sz="2400" b="1" dirty="0" smtClean="0">
                <a:solidFill>
                  <a:srgbClr val="C00000"/>
                </a:solidFill>
                <a:effectLst>
                  <a:outerShdw blurRad="38100" dist="38100" dir="2700000" algn="tl">
                    <a:srgbClr val="000000">
                      <a:alpha val="43137"/>
                    </a:srgbClr>
                  </a:outerShdw>
                </a:effectLst>
                <a:latin typeface="Georgia" panose="02040502050405020303" pitchFamily="18" charset="0"/>
              </a:rPr>
              <a:t>Новости месяца</a:t>
            </a:r>
            <a:endParaRPr lang="ru-RU" sz="2400" b="1" dirty="0">
              <a:solidFill>
                <a:srgbClr val="C00000"/>
              </a:solidFill>
              <a:effectLst>
                <a:outerShdw blurRad="38100" dist="38100" dir="2700000" algn="tl">
                  <a:srgbClr val="000000">
                    <a:alpha val="43137"/>
                  </a:srgbClr>
                </a:outerShdw>
              </a:effectLst>
              <a:latin typeface="Georgia" panose="02040502050405020303" pitchFamily="18" charset="0"/>
            </a:endParaRPr>
          </a:p>
        </p:txBody>
      </p:sp>
      <p:sp>
        <p:nvSpPr>
          <p:cNvPr id="4" name="Прямоугольник 3"/>
          <p:cNvSpPr/>
          <p:nvPr/>
        </p:nvSpPr>
        <p:spPr>
          <a:xfrm>
            <a:off x="-11112" y="737950"/>
            <a:ext cx="3429000" cy="3416320"/>
          </a:xfrm>
          <a:prstGeom prst="rect">
            <a:avLst/>
          </a:prstGeom>
        </p:spPr>
        <p:txBody>
          <a:bodyPr>
            <a:spAutoFit/>
          </a:bodyPr>
          <a:lstStyle/>
          <a:p>
            <a:pPr algn="ctr"/>
            <a:r>
              <a:rPr lang="ru-RU" sz="1200" dirty="0">
                <a:latin typeface="Times New Roman" panose="02020603050405020304" pitchFamily="18" charset="0"/>
                <a:cs typeface="Times New Roman" panose="02020603050405020304" pitchFamily="18" charset="0"/>
              </a:rPr>
              <a:t>XXI Межрегиональная олимпиада школьников по мордовскому (</a:t>
            </a:r>
            <a:r>
              <a:rPr lang="ru-RU" sz="1200" dirty="0" err="1">
                <a:latin typeface="Times New Roman" panose="02020603050405020304" pitchFamily="18" charset="0"/>
                <a:cs typeface="Times New Roman" panose="02020603050405020304" pitchFamily="18" charset="0"/>
              </a:rPr>
              <a:t>мокшанскому</a:t>
            </a:r>
            <a:r>
              <a:rPr lang="ru-RU" sz="1200" dirty="0">
                <a:latin typeface="Times New Roman" panose="02020603050405020304" pitchFamily="18" charset="0"/>
                <a:cs typeface="Times New Roman" panose="02020603050405020304" pitchFamily="18" charset="0"/>
              </a:rPr>
              <a:t>, эрзянскому) языкам и литературе проходила в г. Саранск 2-3 марта на базе ФГБОУ ВО </a:t>
            </a:r>
            <a:r>
              <a:rPr lang="ru-RU" sz="1200" dirty="0" smtClean="0">
                <a:latin typeface="Times New Roman" panose="02020603050405020304" pitchFamily="18" charset="0"/>
                <a:cs typeface="Times New Roman" panose="02020603050405020304" pitchFamily="18" charset="0"/>
              </a:rPr>
              <a:t>«Мордовский </a:t>
            </a:r>
            <a:r>
              <a:rPr lang="ru-RU" sz="1200" dirty="0">
                <a:latin typeface="Times New Roman" panose="02020603050405020304" pitchFamily="18" charset="0"/>
                <a:cs typeface="Times New Roman" panose="02020603050405020304" pitchFamily="18" charset="0"/>
              </a:rPr>
              <a:t>государственный педагогический институт им. М.Е. </a:t>
            </a:r>
            <a:r>
              <a:rPr lang="ru-RU" sz="1200" dirty="0" err="1" smtClean="0">
                <a:latin typeface="Times New Roman" panose="02020603050405020304" pitchFamily="18" charset="0"/>
                <a:cs typeface="Times New Roman" panose="02020603050405020304" pitchFamily="18" charset="0"/>
              </a:rPr>
              <a:t>Евсевьева</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В данном мероприятии приняли участие учащиеся из нашей школы  </a:t>
            </a:r>
            <a:r>
              <a:rPr lang="ru-RU" sz="1200" b="1" dirty="0" err="1">
                <a:latin typeface="Times New Roman" panose="02020603050405020304" pitchFamily="18" charset="0"/>
                <a:cs typeface="Times New Roman" panose="02020603050405020304" pitchFamily="18" charset="0"/>
              </a:rPr>
              <a:t>Казаева</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Е</a:t>
            </a:r>
            <a:r>
              <a:rPr lang="ru-RU" sz="1200" dirty="0" smtClean="0">
                <a:latin typeface="Times New Roman" panose="02020603050405020304" pitchFamily="18" charset="0"/>
                <a:cs typeface="Times New Roman" panose="02020603050405020304" pitchFamily="18" charset="0"/>
              </a:rPr>
              <a:t>. и </a:t>
            </a:r>
            <a:r>
              <a:rPr lang="ru-RU" sz="1200" b="1" dirty="0">
                <a:latin typeface="Times New Roman" panose="02020603050405020304" pitchFamily="18" charset="0"/>
                <a:cs typeface="Times New Roman" panose="02020603050405020304" pitchFamily="18" charset="0"/>
              </a:rPr>
              <a:t>Родионова </a:t>
            </a:r>
            <a:r>
              <a:rPr lang="ru-RU" sz="1200" b="1" dirty="0" smtClean="0">
                <a:latin typeface="Times New Roman" panose="02020603050405020304" pitchFamily="18" charset="0"/>
                <a:cs typeface="Times New Roman" panose="02020603050405020304" pitchFamily="18" charset="0"/>
              </a:rPr>
              <a:t>А</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и стали </a:t>
            </a:r>
            <a:r>
              <a:rPr lang="ru-RU" sz="1200" b="1" dirty="0">
                <a:latin typeface="Times New Roman" panose="02020603050405020304" pitchFamily="18" charset="0"/>
                <a:cs typeface="Times New Roman" panose="02020603050405020304" pitchFamily="18" charset="0"/>
              </a:rPr>
              <a:t>победителями</a:t>
            </a:r>
            <a:r>
              <a:rPr lang="ru-RU" sz="1200" dirty="0">
                <a:latin typeface="Times New Roman" panose="02020603050405020304" pitchFamily="18" charset="0"/>
                <a:cs typeface="Times New Roman" panose="02020603050405020304" pitchFamily="18" charset="0"/>
              </a:rPr>
              <a:t> в трех номинациях: </a:t>
            </a:r>
            <a:r>
              <a:rPr lang="ru-RU" sz="1200" dirty="0" err="1">
                <a:latin typeface="Times New Roman" panose="02020603050405020304" pitchFamily="18" charset="0"/>
                <a:cs typeface="Times New Roman" panose="02020603050405020304" pitchFamily="18" charset="0"/>
              </a:rPr>
              <a:t>мокшанский</a:t>
            </a:r>
            <a:r>
              <a:rPr lang="ru-RU" sz="1200" dirty="0">
                <a:latin typeface="Times New Roman" panose="02020603050405020304" pitchFamily="18" charset="0"/>
                <a:cs typeface="Times New Roman" panose="02020603050405020304" pitchFamily="18" charset="0"/>
              </a:rPr>
              <a:t> язык, литература и творческая секция на </a:t>
            </a:r>
            <a:r>
              <a:rPr lang="ru-RU" sz="1200" dirty="0" err="1">
                <a:latin typeface="Times New Roman" panose="02020603050405020304" pitchFamily="18" charset="0"/>
                <a:cs typeface="Times New Roman" panose="02020603050405020304" pitchFamily="18" charset="0"/>
              </a:rPr>
              <a:t>мокшанском</a:t>
            </a:r>
            <a:r>
              <a:rPr lang="ru-RU" sz="1200" dirty="0">
                <a:latin typeface="Times New Roman" panose="02020603050405020304" pitchFamily="18" charset="0"/>
                <a:cs typeface="Times New Roman" panose="02020603050405020304" pitchFamily="18" charset="0"/>
              </a:rPr>
              <a:t> языке. Девочки награждены дипломами, подарками, книжками. Руководитель </a:t>
            </a:r>
            <a:r>
              <a:rPr lang="ru-RU" sz="1200" b="1" dirty="0" err="1">
                <a:latin typeface="Times New Roman" panose="02020603050405020304" pitchFamily="18" charset="0"/>
                <a:cs typeface="Times New Roman" panose="02020603050405020304" pitchFamily="18" charset="0"/>
              </a:rPr>
              <a:t>Абраконова</a:t>
            </a:r>
            <a:r>
              <a:rPr lang="ru-RU" sz="1200" b="1" dirty="0">
                <a:latin typeface="Times New Roman" panose="02020603050405020304" pitchFamily="18" charset="0"/>
                <a:cs typeface="Times New Roman" panose="02020603050405020304" pitchFamily="18" charset="0"/>
              </a:rPr>
              <a:t> Г.В.</a:t>
            </a:r>
            <a:r>
              <a:rPr lang="ru-RU" sz="1200" dirty="0">
                <a:latin typeface="Times New Roman" panose="02020603050405020304" pitchFamily="18" charset="0"/>
                <a:cs typeface="Times New Roman" panose="02020603050405020304" pitchFamily="18" charset="0"/>
              </a:rPr>
              <a:t>,</a:t>
            </a:r>
            <a:r>
              <a:rPr lang="ru-RU" sz="1200" b="1"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учитель мордовского языка и литературы, награждена Благодарственным письмом Министерства образования Республики Мордовия за работу по сохранению языка и национально-культурных традиций мордовского народа. Молодцы!</a:t>
            </a:r>
          </a:p>
        </p:txBody>
      </p:sp>
      <p:pic>
        <p:nvPicPr>
          <p:cNvPr id="5" name="Рисунок 4"/>
          <p:cNvPicPr/>
          <p:nvPr/>
        </p:nvPicPr>
        <p:blipFill>
          <a:blip r:embed="rId2" cstate="print"/>
          <a:srcRect/>
          <a:stretch>
            <a:fillRect/>
          </a:stretch>
        </p:blipFill>
        <p:spPr bwMode="auto">
          <a:xfrm>
            <a:off x="3392488" y="938620"/>
            <a:ext cx="3440112" cy="2684780"/>
          </a:xfrm>
          <a:prstGeom prst="rect">
            <a:avLst/>
          </a:prstGeom>
          <a:noFill/>
          <a:ln w="9525">
            <a:noFill/>
            <a:miter lim="800000"/>
            <a:headEnd/>
            <a:tailEnd/>
          </a:ln>
        </p:spPr>
      </p:pic>
      <p:cxnSp>
        <p:nvCxnSpPr>
          <p:cNvPr id="14" name="Прямая соединительная линия 13"/>
          <p:cNvCxnSpPr/>
          <p:nvPr/>
        </p:nvCxnSpPr>
        <p:spPr>
          <a:xfrm flipV="1">
            <a:off x="-3968" y="660398"/>
            <a:ext cx="6843712" cy="1"/>
          </a:xfrm>
          <a:prstGeom prst="line">
            <a:avLst/>
          </a:prstGeom>
          <a:ln w="19050">
            <a:solidFill>
              <a:srgbClr val="204E28"/>
            </a:solidFill>
            <a:prstDash val="lgDash"/>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0" y="4175498"/>
            <a:ext cx="6843712" cy="1"/>
          </a:xfrm>
          <a:prstGeom prst="line">
            <a:avLst/>
          </a:prstGeom>
          <a:ln w="19050">
            <a:solidFill>
              <a:srgbClr val="204E28"/>
            </a:solidFill>
            <a:prstDash val="lgDash"/>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3421856" y="4297045"/>
            <a:ext cx="3399632" cy="3046988"/>
          </a:xfrm>
          <a:prstGeom prst="rect">
            <a:avLst/>
          </a:prstGeom>
        </p:spPr>
        <p:txBody>
          <a:bodyPr wrap="square">
            <a:spAutoFit/>
          </a:bodyPr>
          <a:lstStyle/>
          <a:p>
            <a:pPr algn="ctr"/>
            <a:r>
              <a:rPr lang="ru-RU" sz="1200" dirty="0">
                <a:latin typeface="Times New Roman" panose="02020603050405020304" pitchFamily="18" charset="0"/>
                <a:cs typeface="Times New Roman" panose="02020603050405020304" pitchFamily="18" charset="0"/>
              </a:rPr>
              <a:t>В канун </a:t>
            </a:r>
            <a:r>
              <a:rPr lang="ru-RU" sz="1200" b="1" dirty="0">
                <a:latin typeface="Times New Roman" panose="02020603050405020304" pitchFamily="18" charset="0"/>
                <a:cs typeface="Times New Roman" panose="02020603050405020304" pitchFamily="18" charset="0"/>
              </a:rPr>
              <a:t>международного женского дня </a:t>
            </a:r>
            <a:r>
              <a:rPr lang="ru-RU" sz="1200" dirty="0">
                <a:latin typeface="Times New Roman" panose="02020603050405020304" pitchFamily="18" charset="0"/>
                <a:cs typeface="Times New Roman" panose="02020603050405020304" pitchFamily="18" charset="0"/>
              </a:rPr>
              <a:t>в нашей школе прошли праздничные </a:t>
            </a:r>
            <a:r>
              <a:rPr lang="ru-RU" sz="1200" dirty="0" smtClean="0">
                <a:latin typeface="Times New Roman" panose="02020603050405020304" pitchFamily="18" charset="0"/>
                <a:cs typeface="Times New Roman" panose="02020603050405020304" pitchFamily="18" charset="0"/>
              </a:rPr>
              <a:t>мероприятия</a:t>
            </a:r>
          </a:p>
          <a:p>
            <a:pPr algn="ctr"/>
            <a:r>
              <a:rPr lang="ru-RU" sz="1200" dirty="0" smtClean="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«8 Марта – женский день»</a:t>
            </a:r>
            <a:r>
              <a:rPr lang="ru-RU" sz="1200" dirty="0">
                <a:latin typeface="Times New Roman" panose="02020603050405020304" pitchFamily="18" charset="0"/>
                <a:cs typeface="Times New Roman" panose="02020603050405020304" pitchFamily="18" charset="0"/>
              </a:rPr>
              <a:t>; среди 5-11 классов </a:t>
            </a:r>
            <a:r>
              <a:rPr lang="ru-RU" sz="1200" b="1" dirty="0">
                <a:latin typeface="Times New Roman" panose="02020603050405020304" pitchFamily="18" charset="0"/>
                <a:cs typeface="Times New Roman" panose="02020603050405020304" pitchFamily="18" charset="0"/>
              </a:rPr>
              <a:t>«А ну-ка, девочки</a:t>
            </a:r>
            <a:r>
              <a:rPr lang="ru-RU" sz="1200" b="1"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Ведущие </a:t>
            </a:r>
            <a:r>
              <a:rPr lang="ru-RU" sz="1200" dirty="0">
                <a:latin typeface="Times New Roman" panose="02020603050405020304" pitchFamily="18" charset="0"/>
                <a:cs typeface="Times New Roman" panose="02020603050405020304" pitchFamily="18" charset="0"/>
              </a:rPr>
              <a:t>программы «А ну-ка, девочки!» Романов Иван и </a:t>
            </a:r>
            <a:r>
              <a:rPr lang="ru-RU" sz="1200" dirty="0" err="1">
                <a:latin typeface="Times New Roman" panose="02020603050405020304" pitchFamily="18" charset="0"/>
                <a:cs typeface="Times New Roman" panose="02020603050405020304" pitchFamily="18" charset="0"/>
              </a:rPr>
              <a:t>Поселкин</a:t>
            </a:r>
            <a:r>
              <a:rPr lang="ru-RU" sz="1200" dirty="0">
                <a:latin typeface="Times New Roman" panose="02020603050405020304" pitchFamily="18" charset="0"/>
                <a:cs typeface="Times New Roman" panose="02020603050405020304" pitchFamily="18" charset="0"/>
              </a:rPr>
              <a:t> Геннадий устроили девочкам настоящее испытание на проверку мудрости, сообразительности, вкуса. Без</a:t>
            </a:r>
          </a:p>
          <a:p>
            <a:pPr algn="ctr"/>
            <a:r>
              <a:rPr lang="ru-RU" sz="1200" dirty="0">
                <a:latin typeface="Times New Roman" panose="02020603050405020304" pitchFamily="18" charset="0"/>
                <a:cs typeface="Times New Roman" panose="02020603050405020304" pitchFamily="18" charset="0"/>
              </a:rPr>
              <a:t>внимания не остались и зрители, им пришлось отвечать на вопросы, добавляя баллы для команд. Соперницы были на равных, каждая участница получила медаль, той номинации в которой она была лучше всех.</a:t>
            </a:r>
          </a:p>
          <a:p>
            <a:pPr algn="ctr"/>
            <a:r>
              <a:rPr lang="ru-RU" sz="1200" dirty="0">
                <a:latin typeface="Times New Roman" panose="02020603050405020304" pitchFamily="18" charset="0"/>
                <a:cs typeface="Times New Roman" panose="02020603050405020304" pitchFamily="18" charset="0"/>
              </a:rPr>
              <a:t>Начальные классы поздравили своих мам, устроив для них концерт: стихи, песни, </a:t>
            </a:r>
            <a:r>
              <a:rPr lang="ru-RU" sz="1200" dirty="0" smtClean="0">
                <a:latin typeface="Times New Roman" panose="02020603050405020304" pitchFamily="18" charset="0"/>
                <a:cs typeface="Times New Roman" panose="02020603050405020304" pitchFamily="18" charset="0"/>
              </a:rPr>
              <a:t>конкурсы -  </a:t>
            </a:r>
            <a:r>
              <a:rPr lang="ru-RU" sz="1200" dirty="0">
                <a:latin typeface="Times New Roman" panose="02020603050405020304" pitchFamily="18" charset="0"/>
                <a:cs typeface="Times New Roman" panose="02020603050405020304" pitchFamily="18" charset="0"/>
              </a:rPr>
              <a:t>все для милых мамочек.</a:t>
            </a:r>
          </a:p>
        </p:txBody>
      </p:sp>
      <p:pic>
        <p:nvPicPr>
          <p:cNvPr id="17" name="Рисунок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76" y="4435446"/>
            <a:ext cx="3325812" cy="2494359"/>
          </a:xfrm>
          <a:prstGeom prst="rect">
            <a:avLst/>
          </a:prstGeom>
        </p:spPr>
      </p:pic>
      <p:cxnSp>
        <p:nvCxnSpPr>
          <p:cNvPr id="18" name="Прямая соединительная линия 17"/>
          <p:cNvCxnSpPr/>
          <p:nvPr/>
        </p:nvCxnSpPr>
        <p:spPr>
          <a:xfrm flipV="1">
            <a:off x="-11112" y="7369433"/>
            <a:ext cx="6843712" cy="1"/>
          </a:xfrm>
          <a:prstGeom prst="line">
            <a:avLst/>
          </a:prstGeom>
          <a:ln w="19050">
            <a:solidFill>
              <a:srgbClr val="204E28"/>
            </a:solidFill>
            <a:prstDash val="lgDash"/>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66676" y="7755305"/>
            <a:ext cx="3325812" cy="1938992"/>
          </a:xfrm>
          <a:prstGeom prst="rect">
            <a:avLst/>
          </a:prstGeom>
        </p:spPr>
        <p:txBody>
          <a:bodyPr wrap="square">
            <a:spAutoFit/>
          </a:bodyPr>
          <a:lstStyle/>
          <a:p>
            <a:pPr algn="ctr"/>
            <a:r>
              <a:rPr lang="ru-RU" sz="1200" dirty="0">
                <a:latin typeface="Times New Roman" panose="02020603050405020304" pitchFamily="18" charset="0"/>
                <a:cs typeface="Times New Roman" panose="02020603050405020304" pitchFamily="18" charset="0"/>
              </a:rPr>
              <a:t>Диплом за 2 место в муниципальном этапе Республиканского конкурса </a:t>
            </a:r>
            <a:r>
              <a:rPr lang="ru-RU" sz="1200" b="1" dirty="0">
                <a:latin typeface="Times New Roman" panose="02020603050405020304" pitchFamily="18" charset="0"/>
                <a:cs typeface="Times New Roman" panose="02020603050405020304" pitchFamily="18" charset="0"/>
              </a:rPr>
              <a:t>«Буду бдительным на льду»</a:t>
            </a:r>
            <a:r>
              <a:rPr lang="ru-RU" sz="1200" dirty="0">
                <a:latin typeface="Times New Roman" panose="02020603050405020304" pitchFamily="18" charset="0"/>
                <a:cs typeface="Times New Roman" panose="02020603050405020304" pitchFamily="18" charset="0"/>
              </a:rPr>
              <a:t>, свидетельство участника Республиканского этапа и подарок вручил старший государственный инспектор Камско-</a:t>
            </a:r>
            <a:r>
              <a:rPr lang="ru-RU" sz="1200" dirty="0" err="1">
                <a:latin typeface="Times New Roman" panose="02020603050405020304" pitchFamily="18" charset="0"/>
                <a:cs typeface="Times New Roman" panose="02020603050405020304" pitchFamily="18" charset="0"/>
              </a:rPr>
              <a:t>Устьинского</a:t>
            </a:r>
            <a:r>
              <a:rPr lang="ru-RU" sz="1200" dirty="0">
                <a:latin typeface="Times New Roman" panose="02020603050405020304" pitchFamily="18" charset="0"/>
                <a:cs typeface="Times New Roman" panose="02020603050405020304" pitchFamily="18" charset="0"/>
              </a:rPr>
              <a:t> инспекторского участка ФКУ Центра ГИМС МЧС России по Республики Татарстан Ананьев Алексей Владимирович ученику 4 класса </a:t>
            </a:r>
            <a:r>
              <a:rPr lang="ru-RU" sz="1200" b="1" dirty="0">
                <a:latin typeface="Times New Roman" panose="02020603050405020304" pitchFamily="18" charset="0"/>
                <a:cs typeface="Times New Roman" panose="02020603050405020304" pitchFamily="18" charset="0"/>
              </a:rPr>
              <a:t>Родионову Игорю</a:t>
            </a:r>
            <a:r>
              <a:rPr lang="ru-RU" sz="1200" dirty="0">
                <a:latin typeface="Times New Roman" panose="02020603050405020304" pitchFamily="18" charset="0"/>
                <a:cs typeface="Times New Roman" panose="02020603050405020304" pitchFamily="18" charset="0"/>
              </a:rPr>
              <a:t>. Поздравляем!</a:t>
            </a:r>
          </a:p>
        </p:txBody>
      </p:sp>
      <p:pic>
        <p:nvPicPr>
          <p:cNvPr id="20" name="Рисунок 19"/>
          <p:cNvPicPr>
            <a:picLocks noChangeAspect="1"/>
          </p:cNvPicPr>
          <p:nvPr/>
        </p:nvPicPr>
        <p:blipFill rotWithShape="1">
          <a:blip r:embed="rId4" cstate="print">
            <a:extLst>
              <a:ext uri="{28A0092B-C50C-407E-A947-70E740481C1C}">
                <a14:useLocalDpi xmlns:a14="http://schemas.microsoft.com/office/drawing/2010/main" val="0"/>
              </a:ext>
            </a:extLst>
          </a:blip>
          <a:srcRect l="9310" t="13501" r="10337" b="7557"/>
          <a:stretch/>
        </p:blipFill>
        <p:spPr>
          <a:xfrm>
            <a:off x="3566102" y="7483734"/>
            <a:ext cx="3164897" cy="2332028"/>
          </a:xfrm>
          <a:prstGeom prst="rect">
            <a:avLst/>
          </a:prstGeom>
        </p:spPr>
      </p:pic>
    </p:spTree>
    <p:extLst>
      <p:ext uri="{BB962C8B-B14F-4D97-AF65-F5344CB8AC3E}">
        <p14:creationId xmlns:p14="http://schemas.microsoft.com/office/powerpoint/2010/main" val="39565718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8100" y="378162"/>
            <a:ext cx="6769100" cy="9396000"/>
          </a:xfrm>
          <a:prstGeom prst="rect">
            <a:avLst/>
          </a:prstGeom>
        </p:spPr>
        <p:txBody>
          <a:bodyPr wrap="square" numCol="2" spcCol="180000">
            <a:spAutoFit/>
          </a:bodyPr>
          <a:lstStyle/>
          <a:p>
            <a:pPr algn="just"/>
            <a:r>
              <a:rPr lang="ru-RU" sz="1200" dirty="0" smtClean="0"/>
              <a:t>Зима </a:t>
            </a:r>
            <a:r>
              <a:rPr lang="ru-RU" sz="1200" dirty="0"/>
              <a:t>практически уступила место весне, погода стоит </a:t>
            </a:r>
            <a:r>
              <a:rPr lang="ru-RU" sz="1200" dirty="0" smtClean="0"/>
              <a:t>абсолютно нестабильная</a:t>
            </a:r>
            <a:r>
              <a:rPr lang="ru-RU" sz="1200" dirty="0"/>
              <a:t>. Но лед на реке все еще кажется крепким. Его покров все </a:t>
            </a:r>
            <a:r>
              <a:rPr lang="ru-RU" sz="1200" dirty="0" smtClean="0"/>
              <a:t>еще сковывает </a:t>
            </a:r>
            <a:r>
              <a:rPr lang="ru-RU" sz="1200" dirty="0"/>
              <a:t>воду. Но это лишь на первый взгляд. Лед на реке </a:t>
            </a:r>
            <a:r>
              <a:rPr lang="ru-RU" sz="1200" dirty="0" smtClean="0"/>
              <a:t>тоже почувствовал </a:t>
            </a:r>
            <a:r>
              <a:rPr lang="ru-RU" sz="1200" dirty="0"/>
              <a:t>приход весны. Приближается время весеннего паводка. </a:t>
            </a:r>
            <a:r>
              <a:rPr lang="ru-RU" sz="1200" dirty="0" smtClean="0"/>
              <a:t> Лед </a:t>
            </a:r>
            <a:r>
              <a:rPr lang="ru-RU" sz="1200" dirty="0"/>
              <a:t>на</a:t>
            </a:r>
          </a:p>
          <a:p>
            <a:pPr algn="just"/>
            <a:r>
              <a:rPr lang="ru-RU" sz="1200" dirty="0"/>
              <a:t>реках становится рыхлым, "съедается” сверху солнцем, талой водой, а </a:t>
            </a:r>
            <a:r>
              <a:rPr lang="ru-RU" sz="1200" dirty="0" smtClean="0"/>
              <a:t>снизу подтачивается </a:t>
            </a:r>
            <a:r>
              <a:rPr lang="ru-RU" sz="1200" dirty="0"/>
              <a:t>течением. Очень опасно по нему ходить: в любой </a:t>
            </a:r>
            <a:r>
              <a:rPr lang="ru-RU" sz="1200" dirty="0" smtClean="0"/>
              <a:t>момент может </a:t>
            </a:r>
            <a:r>
              <a:rPr lang="ru-RU" sz="1200" dirty="0"/>
              <a:t>рассыпаться с шипением под ногами и сомкнуться над головой.</a:t>
            </a:r>
          </a:p>
          <a:p>
            <a:pPr algn="just"/>
            <a:r>
              <a:rPr lang="ru-RU" sz="1200" dirty="0"/>
              <a:t>Опасны в это время канавы, лунки, ведь в них могут быть ловушки – </a:t>
            </a:r>
            <a:r>
              <a:rPr lang="ru-RU" sz="1200" dirty="0" smtClean="0"/>
              <a:t>ямы, колодцы</a:t>
            </a:r>
            <a:r>
              <a:rPr lang="ru-RU" sz="1200" dirty="0"/>
              <a:t>.</a:t>
            </a:r>
          </a:p>
          <a:p>
            <a:pPr algn="just"/>
            <a:r>
              <a:rPr lang="ru-RU" sz="1200" b="1" dirty="0"/>
              <a:t>Наибольшую опасность весенний паводок представляет для </a:t>
            </a:r>
            <a:r>
              <a:rPr lang="ru-RU" sz="1200" b="1" dirty="0" smtClean="0"/>
              <a:t>детей</a:t>
            </a:r>
            <a:r>
              <a:rPr lang="ru-RU" sz="1200" dirty="0" smtClean="0"/>
              <a:t>. Оставаясь </a:t>
            </a:r>
            <a:r>
              <a:rPr lang="ru-RU" sz="1200" dirty="0"/>
              <a:t>без присмотра родителей и старших, не зная мер безопасности, </a:t>
            </a:r>
            <a:r>
              <a:rPr lang="ru-RU" sz="1200" dirty="0" smtClean="0"/>
              <a:t>играют </a:t>
            </a:r>
            <a:r>
              <a:rPr lang="ru-RU" sz="1200" dirty="0"/>
              <a:t>они </a:t>
            </a:r>
            <a:r>
              <a:rPr lang="ru-RU" sz="1200" dirty="0" smtClean="0"/>
              <a:t>на обрывистом </a:t>
            </a:r>
            <a:r>
              <a:rPr lang="ru-RU" sz="1200" dirty="0"/>
              <a:t>берегу, а иногда катаются на льдинах </a:t>
            </a:r>
            <a:r>
              <a:rPr lang="ru-RU" sz="1200" dirty="0" smtClean="0"/>
              <a:t>водоема. Такая </a:t>
            </a:r>
            <a:r>
              <a:rPr lang="ru-RU" sz="1200" dirty="0"/>
              <a:t>беспечность порой кончается трагически.</a:t>
            </a:r>
          </a:p>
          <a:p>
            <a:pPr algn="just"/>
            <a:r>
              <a:rPr lang="ru-RU" sz="1200" b="1" dirty="0" smtClean="0"/>
              <a:t>РОДИТЕЛИ!</a:t>
            </a:r>
            <a:r>
              <a:rPr lang="ru-RU" sz="1200" dirty="0" smtClean="0"/>
              <a:t> </a:t>
            </a:r>
            <a:r>
              <a:rPr lang="ru-RU" sz="1200" dirty="0"/>
              <a:t>Не допускайте детей к реке без надзора </a:t>
            </a:r>
            <a:r>
              <a:rPr lang="ru-RU" sz="1200" dirty="0" smtClean="0"/>
              <a:t>взрослых, особенно </a:t>
            </a:r>
            <a:r>
              <a:rPr lang="ru-RU" sz="1200" dirty="0"/>
              <a:t>во время ледохода предупредите их об опасности нахождения </a:t>
            </a:r>
            <a:r>
              <a:rPr lang="ru-RU" sz="1200" dirty="0" smtClean="0"/>
              <a:t>на льду </a:t>
            </a:r>
            <a:r>
              <a:rPr lang="ru-RU" sz="1200" dirty="0"/>
              <a:t>при вскрытии реки или озера. </a:t>
            </a:r>
            <a:r>
              <a:rPr lang="ru-RU" sz="1200" dirty="0" smtClean="0"/>
              <a:t>Разъясняйте </a:t>
            </a:r>
            <a:r>
              <a:rPr lang="ru-RU" sz="1200" dirty="0"/>
              <a:t>детям правила поведения в период паводка, </a:t>
            </a:r>
            <a:r>
              <a:rPr lang="ru-RU" sz="1200" dirty="0" smtClean="0"/>
              <a:t>запрещайте им </a:t>
            </a:r>
            <a:r>
              <a:rPr lang="ru-RU" sz="1200" dirty="0"/>
              <a:t>шалить у </a:t>
            </a:r>
            <a:r>
              <a:rPr lang="ru-RU" sz="1200" dirty="0" smtClean="0"/>
              <a:t>воды. Не </a:t>
            </a:r>
            <a:r>
              <a:rPr lang="ru-RU" sz="1200" dirty="0"/>
              <a:t>разрешайте кататься </a:t>
            </a:r>
            <a:r>
              <a:rPr lang="ru-RU" sz="1200" dirty="0" smtClean="0"/>
              <a:t>на самодельных </a:t>
            </a:r>
            <a:r>
              <a:rPr lang="ru-RU" sz="1200" dirty="0"/>
              <a:t>плотах, досках, бревнах или плавающих льдинах. </a:t>
            </a:r>
            <a:r>
              <a:rPr lang="ru-RU" sz="1200" dirty="0" smtClean="0"/>
              <a:t>Оторванная льдина</a:t>
            </a:r>
            <a:r>
              <a:rPr lang="ru-RU" sz="1200" dirty="0"/>
              <a:t>, холодная вода, быстрое течение грозят гибелью. Разъясните </a:t>
            </a:r>
            <a:r>
              <a:rPr lang="ru-RU" sz="1200" dirty="0" smtClean="0"/>
              <a:t>детям меры </a:t>
            </a:r>
            <a:r>
              <a:rPr lang="ru-RU" sz="1200" dirty="0"/>
              <a:t>предосторожности в период ледохода и весеннего паводка.</a:t>
            </a:r>
          </a:p>
          <a:p>
            <a:pPr algn="just"/>
            <a:r>
              <a:rPr lang="ru-RU" sz="1200" b="1" dirty="0" smtClean="0"/>
              <a:t>РЕБЯТА!</a:t>
            </a:r>
            <a:endParaRPr lang="ru-RU" sz="1200" b="1" dirty="0"/>
          </a:p>
          <a:p>
            <a:pPr algn="just"/>
            <a:r>
              <a:rPr lang="ru-RU" sz="1200" dirty="0"/>
              <a:t>Не выходите на лед во время весеннего </a:t>
            </a:r>
            <a:r>
              <a:rPr lang="ru-RU" sz="1200" dirty="0" smtClean="0"/>
              <a:t>паводка!</a:t>
            </a:r>
            <a:endParaRPr lang="ru-RU" sz="1200" dirty="0"/>
          </a:p>
          <a:p>
            <a:pPr algn="just"/>
            <a:r>
              <a:rPr lang="ru-RU" sz="1200" dirty="0"/>
              <a:t>Не катайтесь на самодельных плотах, досках, бревнах и плавающих </a:t>
            </a:r>
            <a:r>
              <a:rPr lang="ru-RU" sz="1200" dirty="0" smtClean="0"/>
              <a:t>льдинах, не </a:t>
            </a:r>
            <a:r>
              <a:rPr lang="ru-RU" sz="1200" dirty="0"/>
              <a:t>прыгайте с одной льдины на </a:t>
            </a:r>
            <a:r>
              <a:rPr lang="ru-RU" sz="1200" dirty="0" smtClean="0"/>
              <a:t>другую!</a:t>
            </a:r>
            <a:endParaRPr lang="ru-RU" sz="1200" dirty="0"/>
          </a:p>
          <a:p>
            <a:pPr algn="just"/>
            <a:r>
              <a:rPr lang="ru-RU" sz="1200" dirty="0"/>
              <a:t>Не стойте на обрывистых и подмытых берегах - они могут </a:t>
            </a:r>
            <a:r>
              <a:rPr lang="ru-RU" sz="1200" dirty="0" smtClean="0"/>
              <a:t>обвалиться!</a:t>
            </a:r>
            <a:endParaRPr lang="ru-RU" sz="1200" dirty="0"/>
          </a:p>
          <a:p>
            <a:pPr algn="just"/>
            <a:r>
              <a:rPr lang="ru-RU" sz="1200" dirty="0" smtClean="0"/>
              <a:t>Если </a:t>
            </a:r>
            <a:r>
              <a:rPr lang="ru-RU" sz="1200" dirty="0"/>
              <a:t>вы оказались свидетелем несчастного случая на реке или озере, то </a:t>
            </a:r>
            <a:r>
              <a:rPr lang="ru-RU" sz="1200" dirty="0" smtClean="0"/>
              <a:t>не теряйтесь</a:t>
            </a:r>
            <a:r>
              <a:rPr lang="ru-RU" sz="1200" dirty="0"/>
              <a:t>, не убегайте домой, а громко зовите на помощь, взрослые </a:t>
            </a:r>
            <a:r>
              <a:rPr lang="ru-RU" sz="1200" dirty="0" smtClean="0"/>
              <a:t>услышат и </a:t>
            </a:r>
            <a:r>
              <a:rPr lang="ru-RU" sz="1200" dirty="0"/>
              <a:t>могут выручить из </a:t>
            </a:r>
            <a:r>
              <a:rPr lang="ru-RU" sz="1200" dirty="0" smtClean="0"/>
              <a:t>беды!</a:t>
            </a:r>
            <a:endParaRPr lang="ru-RU" sz="1200" dirty="0"/>
          </a:p>
          <a:p>
            <a:pPr algn="just"/>
            <a:r>
              <a:rPr lang="ru-RU" sz="1200" dirty="0"/>
              <a:t>Не подходите близко к ямам, котлованам, канализационным люкам </a:t>
            </a:r>
            <a:r>
              <a:rPr lang="ru-RU" sz="1200" dirty="0" smtClean="0"/>
              <a:t>и колодцам!</a:t>
            </a:r>
            <a:endParaRPr lang="ru-RU" sz="1200" dirty="0"/>
          </a:p>
          <a:p>
            <a:pPr algn="just"/>
            <a:r>
              <a:rPr lang="ru-RU" sz="1200" dirty="0"/>
              <a:t>Школьники, будьте осторожны во время весеннего паводка и </a:t>
            </a:r>
            <a:r>
              <a:rPr lang="ru-RU" sz="1200" dirty="0" smtClean="0"/>
              <a:t>ледохода. Не </a:t>
            </a:r>
            <a:r>
              <a:rPr lang="ru-RU" sz="1200" dirty="0"/>
              <a:t>подвергайте свою жизнь </a:t>
            </a:r>
            <a:r>
              <a:rPr lang="ru-RU" sz="1200" dirty="0" smtClean="0"/>
              <a:t>опасности! Соблюдайте </a:t>
            </a:r>
            <a:r>
              <a:rPr lang="ru-RU" sz="1200" dirty="0"/>
              <a:t>правила поведения на водоемах во время таяния льда, </a:t>
            </a:r>
            <a:r>
              <a:rPr lang="ru-RU" sz="1200" dirty="0" smtClean="0"/>
              <a:t>разлива рек </a:t>
            </a:r>
            <a:r>
              <a:rPr lang="ru-RU" sz="1200" dirty="0"/>
              <a:t>и озер</a:t>
            </a:r>
            <a:r>
              <a:rPr lang="ru-RU" sz="1200" dirty="0" smtClean="0"/>
              <a:t>.</a:t>
            </a:r>
          </a:p>
          <a:p>
            <a:pPr algn="just"/>
            <a:r>
              <a:rPr lang="ru-RU" sz="1200" b="1" dirty="0" smtClean="0"/>
              <a:t>Что </a:t>
            </a:r>
            <a:r>
              <a:rPr lang="ru-RU" sz="1200" b="1" dirty="0"/>
              <a:t>делать, если вы провалились в холодную воду:</a:t>
            </a:r>
          </a:p>
          <a:p>
            <a:pPr algn="just"/>
            <a:r>
              <a:rPr lang="ru-RU" sz="1200" dirty="0"/>
              <a:t>- Не паникуйте, не делайте резких движений, стабилизируйте </a:t>
            </a:r>
            <a:r>
              <a:rPr lang="ru-RU" sz="1200" dirty="0" smtClean="0"/>
              <a:t>дыхание;</a:t>
            </a:r>
            <a:endParaRPr lang="ru-RU" sz="1200" dirty="0"/>
          </a:p>
          <a:p>
            <a:pPr algn="just"/>
            <a:r>
              <a:rPr lang="ru-RU" sz="1200" dirty="0"/>
              <a:t>- Раскиньте руки в стороны и постарайтесь зацепиться за кромку </a:t>
            </a:r>
            <a:r>
              <a:rPr lang="ru-RU" sz="1200" dirty="0" smtClean="0"/>
              <a:t>льда, придав </a:t>
            </a:r>
            <a:r>
              <a:rPr lang="ru-RU" sz="1200" dirty="0"/>
              <a:t>телу горизонтальное положение по направлению </a:t>
            </a:r>
            <a:r>
              <a:rPr lang="ru-RU" sz="1200" dirty="0" smtClean="0"/>
              <a:t>течения;</a:t>
            </a:r>
            <a:endParaRPr lang="ru-RU" sz="1200" dirty="0"/>
          </a:p>
          <a:p>
            <a:pPr algn="just"/>
            <a:r>
              <a:rPr lang="ru-RU" sz="1200" dirty="0"/>
              <a:t>- Попытайтесь осторожно налечь грудью на край льда и забросить одну, </a:t>
            </a:r>
            <a:r>
              <a:rPr lang="ru-RU" sz="1200" dirty="0" smtClean="0"/>
              <a:t>а потом </a:t>
            </a:r>
            <a:r>
              <a:rPr lang="ru-RU" sz="1200" dirty="0"/>
              <a:t>и другую ногу па </a:t>
            </a:r>
            <a:r>
              <a:rPr lang="ru-RU" sz="1200" dirty="0" smtClean="0"/>
              <a:t>лед;</a:t>
            </a:r>
            <a:endParaRPr lang="ru-RU" sz="1200" dirty="0"/>
          </a:p>
          <a:p>
            <a:pPr algn="just"/>
            <a:r>
              <a:rPr lang="ru-RU" sz="1200" dirty="0"/>
              <a:t>- Если лед выдержал, перекатываясь, медленно ползите к </a:t>
            </a:r>
            <a:r>
              <a:rPr lang="ru-RU" sz="1200" dirty="0" smtClean="0"/>
              <a:t>берегу;</a:t>
            </a:r>
            <a:endParaRPr lang="ru-RU" sz="1200" dirty="0"/>
          </a:p>
          <a:p>
            <a:pPr algn="just"/>
            <a:r>
              <a:rPr lang="ru-RU" sz="1200" dirty="0"/>
              <a:t>- Ползите в ту сторону - откуда пришли, ведь лед здесь уже проверен </a:t>
            </a:r>
            <a:r>
              <a:rPr lang="ru-RU" sz="1200" dirty="0" smtClean="0"/>
              <a:t>на прочность</a:t>
            </a:r>
            <a:r>
              <a:rPr lang="ru-RU" sz="1200" dirty="0"/>
              <a:t>.</a:t>
            </a:r>
          </a:p>
          <a:p>
            <a:pPr algn="just"/>
            <a:r>
              <a:rPr lang="ru-RU" sz="1200" b="1" dirty="0"/>
              <a:t>Если нужна Ваша помощь:</a:t>
            </a:r>
          </a:p>
          <a:p>
            <a:pPr algn="just"/>
            <a:r>
              <a:rPr lang="ru-RU" sz="1200" dirty="0"/>
              <a:t>- Вооружитесь любой длинной палкой, доской, шестом или веревкой. </a:t>
            </a:r>
            <a:r>
              <a:rPr lang="ru-RU" sz="1200" dirty="0" smtClean="0"/>
              <a:t>Можно связать </a:t>
            </a:r>
            <a:r>
              <a:rPr lang="ru-RU" sz="1200" dirty="0"/>
              <a:t>воедино шарфы, ремни или </a:t>
            </a:r>
            <a:r>
              <a:rPr lang="ru-RU" sz="1200" dirty="0" smtClean="0"/>
              <a:t>одежду;</a:t>
            </a:r>
            <a:endParaRPr lang="ru-RU" sz="1200" dirty="0"/>
          </a:p>
          <a:p>
            <a:pPr algn="just"/>
            <a:r>
              <a:rPr lang="ru-RU" sz="1200" dirty="0"/>
              <a:t>- Следуйте ползком, широко расставляя при этом руки и ноги и толкая </a:t>
            </a:r>
            <a:r>
              <a:rPr lang="ru-RU" sz="1200" dirty="0" smtClean="0"/>
              <a:t>перед собою </a:t>
            </a:r>
            <a:r>
              <a:rPr lang="ru-RU" sz="1200" dirty="0"/>
              <a:t>спасательные средства, осторожно двигаться по направлению к </a:t>
            </a:r>
            <a:r>
              <a:rPr lang="ru-RU" sz="1200" dirty="0" smtClean="0"/>
              <a:t>полынье;</a:t>
            </a:r>
            <a:endParaRPr lang="ru-RU" sz="1200" dirty="0"/>
          </a:p>
          <a:p>
            <a:pPr algn="just"/>
            <a:r>
              <a:rPr lang="ru-RU" sz="1200" dirty="0"/>
              <a:t>- Остановитесь от находящегося человека в воде в нескольких метрах, </a:t>
            </a:r>
            <a:r>
              <a:rPr lang="ru-RU" sz="1200" dirty="0" smtClean="0"/>
              <a:t>бросьте ему </a:t>
            </a:r>
            <a:r>
              <a:rPr lang="ru-RU" sz="1200" dirty="0"/>
              <a:t>веревку, край одежды, подайте палку или </a:t>
            </a:r>
            <a:r>
              <a:rPr lang="ru-RU" sz="1200" dirty="0" smtClean="0"/>
              <a:t>шест;</a:t>
            </a:r>
            <a:endParaRPr lang="ru-RU" sz="1200" dirty="0"/>
          </a:p>
          <a:p>
            <a:pPr algn="just"/>
            <a:r>
              <a:rPr lang="ru-RU" sz="1200" dirty="0"/>
              <a:t>- Осторожно вытащите пострадавшего на лед, и вместе ползком выбирайтесь </a:t>
            </a:r>
            <a:r>
              <a:rPr lang="ru-RU" sz="1200" dirty="0" smtClean="0"/>
              <a:t>из опасной зоны;</a:t>
            </a:r>
            <a:endParaRPr lang="ru-RU" sz="1200" dirty="0"/>
          </a:p>
          <a:p>
            <a:pPr algn="just"/>
            <a:r>
              <a:rPr lang="ru-RU" sz="1200" dirty="0"/>
              <a:t>- Ползите в ту сторону, откуда </a:t>
            </a:r>
            <a:r>
              <a:rPr lang="ru-RU" sz="1200" dirty="0" smtClean="0"/>
              <a:t>пришли;</a:t>
            </a:r>
            <a:endParaRPr lang="ru-RU" sz="1200" dirty="0"/>
          </a:p>
          <a:p>
            <a:pPr algn="just"/>
            <a:r>
              <a:rPr lang="ru-RU" sz="1200" dirty="0"/>
              <a:t>- Доставьте пострадавшего в теплое место. Окажите ему помощь: снимите с </a:t>
            </a:r>
            <a:r>
              <a:rPr lang="ru-RU" sz="1200" dirty="0" smtClean="0"/>
              <a:t>него мокрую </a:t>
            </a:r>
            <a:r>
              <a:rPr lang="ru-RU" sz="1200" dirty="0"/>
              <a:t>одежду, энергично разотрите тело (до покраснения кожи) смоченной </a:t>
            </a:r>
            <a:r>
              <a:rPr lang="ru-RU" sz="1200" dirty="0" smtClean="0"/>
              <a:t>в спирте </a:t>
            </a:r>
            <a:r>
              <a:rPr lang="ru-RU" sz="1200" dirty="0"/>
              <a:t>или водке суконкой или руками, напоите пострадавшего горячим </a:t>
            </a:r>
            <a:r>
              <a:rPr lang="ru-RU" sz="1200" dirty="0" smtClean="0"/>
              <a:t>чаем.</a:t>
            </a:r>
            <a:endParaRPr lang="ru-RU" sz="1200" dirty="0"/>
          </a:p>
        </p:txBody>
      </p:sp>
      <p:pic>
        <p:nvPicPr>
          <p:cNvPr id="2050" name="Picture 2" descr="Картинки по запросу осторожн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6950" y="6635750"/>
            <a:ext cx="3270250" cy="327025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8100" y="18366"/>
            <a:ext cx="6769100" cy="353943"/>
          </a:xfrm>
          <a:prstGeom prst="rect">
            <a:avLst/>
          </a:prstGeom>
        </p:spPr>
        <p:txBody>
          <a:bodyPr wrap="square">
            <a:spAutoFit/>
          </a:bodyPr>
          <a:lstStyle/>
          <a:p>
            <a:pPr algn="ctr"/>
            <a:r>
              <a:rPr lang="ru-RU" sz="1700" b="1" dirty="0">
                <a:solidFill>
                  <a:srgbClr val="C00000"/>
                </a:solidFill>
                <a:effectLst>
                  <a:outerShdw blurRad="38100" dist="38100" dir="2700000" algn="tl">
                    <a:srgbClr val="000000">
                      <a:alpha val="43137"/>
                    </a:srgbClr>
                  </a:outerShdw>
                </a:effectLst>
                <a:latin typeface="Georgia" panose="02040502050405020303" pitchFamily="18" charset="0"/>
              </a:rPr>
              <a:t>Безопасность на водных объектах в весенний </a:t>
            </a:r>
            <a:r>
              <a:rPr lang="ru-RU" sz="1700" b="1" dirty="0" smtClean="0">
                <a:solidFill>
                  <a:srgbClr val="C00000"/>
                </a:solidFill>
                <a:effectLst>
                  <a:outerShdw blurRad="38100" dist="38100" dir="2700000" algn="tl">
                    <a:srgbClr val="000000">
                      <a:alpha val="43137"/>
                    </a:srgbClr>
                  </a:outerShdw>
                </a:effectLst>
                <a:latin typeface="Georgia" panose="02040502050405020303" pitchFamily="18" charset="0"/>
              </a:rPr>
              <a:t>период</a:t>
            </a:r>
            <a:endParaRPr lang="ru-RU" sz="1700" b="1" dirty="0">
              <a:solidFill>
                <a:srgbClr val="C00000"/>
              </a:solidFill>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2001880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04357"/>
            <a:ext cx="6858000" cy="4247317"/>
          </a:xfrm>
          <a:prstGeom prst="rect">
            <a:avLst/>
          </a:prstGeom>
        </p:spPr>
        <p:txBody>
          <a:bodyPr wrap="square">
            <a:spAutoFit/>
          </a:bodyPr>
          <a:lstStyle/>
          <a:p>
            <a:pPr algn="ctr"/>
            <a:r>
              <a:rPr lang="ru-RU" sz="1500" dirty="0">
                <a:latin typeface="Georgia" panose="02040502050405020303" pitchFamily="18" charset="0"/>
              </a:rPr>
              <a:t>23-24 марта 2017 года Министерство образования и науки Республики Татарстан провело заключительный этап Всероссийского конкурса мастер-класса учителей родного языка и литературы «</a:t>
            </a:r>
            <a:r>
              <a:rPr lang="ru-RU" sz="1500" dirty="0" err="1">
                <a:latin typeface="Georgia" panose="02040502050405020303" pitchFamily="18" charset="0"/>
              </a:rPr>
              <a:t>Туган</a:t>
            </a:r>
            <a:r>
              <a:rPr lang="ru-RU" sz="1500" dirty="0">
                <a:latin typeface="Georgia" panose="02040502050405020303" pitchFamily="18" charset="0"/>
              </a:rPr>
              <a:t> тел», который проходил в г. Казани в МБОУ </a:t>
            </a:r>
            <a:r>
              <a:rPr lang="ru-RU" sz="1500" dirty="0" smtClean="0">
                <a:latin typeface="Georgia" panose="02040502050405020303" pitchFamily="18" charset="0"/>
              </a:rPr>
              <a:t>«Гимназия </a:t>
            </a:r>
            <a:r>
              <a:rPr lang="ru-RU" sz="1500" dirty="0">
                <a:latin typeface="Georgia" panose="02040502050405020303" pitchFamily="18" charset="0"/>
              </a:rPr>
              <a:t>№ </a:t>
            </a:r>
            <a:r>
              <a:rPr lang="ru-RU" sz="1500" dirty="0" smtClean="0">
                <a:latin typeface="Georgia" panose="02040502050405020303" pitchFamily="18" charset="0"/>
              </a:rPr>
              <a:t>27». </a:t>
            </a:r>
            <a:r>
              <a:rPr lang="ru-RU" sz="1500" dirty="0">
                <a:latin typeface="Georgia" panose="02040502050405020303" pitchFamily="18" charset="0"/>
              </a:rPr>
              <a:t>Всего в конкурсе принимали участие более ста учителей родных языков, из которых в финал вышли 56 педагогов русского, татарского, чувашского, удмуртского, марийского, мордовского языков и литературы. Наш район в заключительном этапе конкурса достойно представили:</a:t>
            </a:r>
          </a:p>
          <a:p>
            <a:pPr algn="ctr"/>
            <a:r>
              <a:rPr lang="ru-RU" sz="1500" dirty="0" err="1">
                <a:latin typeface="Georgia" panose="02040502050405020303" pitchFamily="18" charset="0"/>
              </a:rPr>
              <a:t>Абраконова</a:t>
            </a:r>
            <a:r>
              <a:rPr lang="ru-RU" sz="1500" dirty="0">
                <a:latin typeface="Georgia" panose="02040502050405020303" pitchFamily="18" charset="0"/>
              </a:rPr>
              <a:t> Галина Васильевна, учитель мордовского языка и литературы МБОУ «</a:t>
            </a:r>
            <a:r>
              <a:rPr lang="ru-RU" sz="1500" dirty="0" err="1">
                <a:latin typeface="Georgia" panose="02040502050405020303" pitchFamily="18" charset="0"/>
              </a:rPr>
              <a:t>Киртелинская</a:t>
            </a:r>
            <a:r>
              <a:rPr lang="ru-RU" sz="1500" dirty="0">
                <a:latin typeface="Georgia" panose="02040502050405020303" pitchFamily="18" charset="0"/>
              </a:rPr>
              <a:t> средняя общеобразовательная школа»;</a:t>
            </a:r>
          </a:p>
          <a:p>
            <a:pPr algn="ctr"/>
            <a:r>
              <a:rPr lang="ru-RU" sz="1500" dirty="0">
                <a:latin typeface="Georgia" panose="02040502050405020303" pitchFamily="18" charset="0"/>
              </a:rPr>
              <a:t>Максудова Алсу </a:t>
            </a:r>
            <a:r>
              <a:rPr lang="ru-RU" sz="1500" dirty="0" err="1">
                <a:latin typeface="Georgia" panose="02040502050405020303" pitchFamily="18" charset="0"/>
              </a:rPr>
              <a:t>Маннафовна</a:t>
            </a:r>
            <a:r>
              <a:rPr lang="ru-RU" sz="1500" dirty="0">
                <a:latin typeface="Georgia" panose="02040502050405020303" pitchFamily="18" charset="0"/>
              </a:rPr>
              <a:t>, учитель татарского языка и литературы МБОУ «</a:t>
            </a:r>
            <a:r>
              <a:rPr lang="ru-RU" sz="1500" dirty="0" err="1">
                <a:latin typeface="Georgia" panose="02040502050405020303" pitchFamily="18" charset="0"/>
              </a:rPr>
              <a:t>Бакрчинская</a:t>
            </a:r>
            <a:r>
              <a:rPr lang="ru-RU" sz="1500" dirty="0">
                <a:latin typeface="Georgia" panose="02040502050405020303" pitchFamily="18" charset="0"/>
              </a:rPr>
              <a:t> средняя общеобразовательная школа»;</a:t>
            </a:r>
          </a:p>
          <a:p>
            <a:pPr algn="ctr"/>
            <a:r>
              <a:rPr lang="ru-RU" sz="1500" dirty="0">
                <a:latin typeface="Georgia" panose="02040502050405020303" pitchFamily="18" charset="0"/>
              </a:rPr>
              <a:t>Торгашова Алена Николаевна, учитель чувашского языка и литературы МБОУ «</a:t>
            </a:r>
            <a:r>
              <a:rPr lang="ru-RU" sz="1500" dirty="0" err="1">
                <a:latin typeface="Georgia" panose="02040502050405020303" pitchFamily="18" charset="0"/>
              </a:rPr>
              <a:t>Богдашкинская</a:t>
            </a:r>
            <a:r>
              <a:rPr lang="ru-RU" sz="1500" dirty="0">
                <a:latin typeface="Georgia" panose="02040502050405020303" pitchFamily="18" charset="0"/>
              </a:rPr>
              <a:t> основная общеобразовательная школа».</a:t>
            </a:r>
          </a:p>
          <a:p>
            <a:pPr algn="ctr"/>
            <a:r>
              <a:rPr lang="ru-RU" sz="1500" dirty="0">
                <a:latin typeface="Georgia" panose="02040502050405020303" pitchFamily="18" charset="0"/>
              </a:rPr>
              <a:t>Все педагоги награждены дипломами за активное участие в заключительном этапе.</a:t>
            </a:r>
          </a:p>
          <a:p>
            <a:pPr algn="ctr"/>
            <a:r>
              <a:rPr lang="ru-RU" sz="1500" dirty="0" err="1">
                <a:latin typeface="Georgia" panose="02040502050405020303" pitchFamily="18" charset="0"/>
              </a:rPr>
              <a:t>Абраконова</a:t>
            </a:r>
            <a:r>
              <a:rPr lang="ru-RU" sz="1500" dirty="0">
                <a:latin typeface="Georgia" panose="02040502050405020303" pitchFamily="18" charset="0"/>
              </a:rPr>
              <a:t> Г.В. по итогам очного тура награждена дипломом победителя в номинации "Наставник учителей". Поздравляем!!!</a:t>
            </a:r>
          </a:p>
        </p:txBody>
      </p:sp>
      <p:pic>
        <p:nvPicPr>
          <p:cNvPr id="3074" name="Picture 2" descr="C:\Users\Админ\Downloads\IMG_874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778" b="3827"/>
          <a:stretch/>
        </p:blipFill>
        <p:spPr bwMode="auto">
          <a:xfrm>
            <a:off x="0" y="5359400"/>
            <a:ext cx="6858000" cy="45466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25906"/>
            <a:ext cx="6858000" cy="646331"/>
          </a:xfrm>
          <a:prstGeom prst="rect">
            <a:avLst/>
          </a:prstGeom>
        </p:spPr>
        <p:txBody>
          <a:bodyPr wrap="square">
            <a:spAutoFit/>
          </a:bodyPr>
          <a:lstStyle/>
          <a:p>
            <a:pPr algn="ctr"/>
            <a:r>
              <a:rPr lang="ru-RU" b="1" dirty="0">
                <a:solidFill>
                  <a:srgbClr val="57257D"/>
                </a:solidFill>
                <a:effectLst>
                  <a:outerShdw blurRad="38100" dist="38100" dir="2700000" algn="tl">
                    <a:srgbClr val="000000">
                      <a:alpha val="43137"/>
                    </a:srgbClr>
                  </a:outerShdw>
                </a:effectLst>
                <a:latin typeface="Georgia" panose="02040502050405020303" pitchFamily="18" charset="0"/>
              </a:rPr>
              <a:t> </a:t>
            </a:r>
            <a:r>
              <a:rPr lang="ru-RU" b="1" dirty="0" smtClean="0">
                <a:solidFill>
                  <a:srgbClr val="57257D"/>
                </a:solidFill>
                <a:effectLst>
                  <a:outerShdw blurRad="38100" dist="38100" dir="2700000" algn="tl">
                    <a:srgbClr val="000000">
                      <a:alpha val="43137"/>
                    </a:srgbClr>
                  </a:outerShdw>
                </a:effectLst>
                <a:latin typeface="Georgia" panose="02040502050405020303" pitchFamily="18" charset="0"/>
              </a:rPr>
              <a:t>Всероссийский конкурс  мастер-класса </a:t>
            </a:r>
            <a:r>
              <a:rPr lang="ru-RU" b="1" dirty="0">
                <a:solidFill>
                  <a:srgbClr val="57257D"/>
                </a:solidFill>
                <a:effectLst>
                  <a:outerShdw blurRad="38100" dist="38100" dir="2700000" algn="tl">
                    <a:srgbClr val="000000">
                      <a:alpha val="43137"/>
                    </a:srgbClr>
                  </a:outerShdw>
                </a:effectLst>
                <a:latin typeface="Georgia" panose="02040502050405020303" pitchFamily="18" charset="0"/>
              </a:rPr>
              <a:t>учителей родного языка и литературы «</a:t>
            </a:r>
            <a:r>
              <a:rPr lang="ru-RU" b="1" dirty="0" err="1">
                <a:solidFill>
                  <a:srgbClr val="57257D"/>
                </a:solidFill>
                <a:effectLst>
                  <a:outerShdw blurRad="38100" dist="38100" dir="2700000" algn="tl">
                    <a:srgbClr val="000000">
                      <a:alpha val="43137"/>
                    </a:srgbClr>
                  </a:outerShdw>
                </a:effectLst>
                <a:latin typeface="Georgia" panose="02040502050405020303" pitchFamily="18" charset="0"/>
              </a:rPr>
              <a:t>Туган</a:t>
            </a:r>
            <a:r>
              <a:rPr lang="ru-RU" b="1" dirty="0">
                <a:solidFill>
                  <a:srgbClr val="57257D"/>
                </a:solidFill>
                <a:effectLst>
                  <a:outerShdw blurRad="38100" dist="38100" dir="2700000" algn="tl">
                    <a:srgbClr val="000000">
                      <a:alpha val="43137"/>
                    </a:srgbClr>
                  </a:outerShdw>
                </a:effectLst>
                <a:latin typeface="Georgia" panose="02040502050405020303" pitchFamily="18" charset="0"/>
              </a:rPr>
              <a:t> тел</a:t>
            </a:r>
            <a:r>
              <a:rPr lang="ru-RU" b="1" dirty="0" smtClean="0">
                <a:solidFill>
                  <a:srgbClr val="57257D"/>
                </a:solidFill>
                <a:effectLst>
                  <a:outerShdw blurRad="38100" dist="38100" dir="2700000" algn="tl">
                    <a:srgbClr val="000000">
                      <a:alpha val="43137"/>
                    </a:srgbClr>
                  </a:outerShdw>
                </a:effectLst>
                <a:latin typeface="Georgia" panose="02040502050405020303" pitchFamily="18" charset="0"/>
              </a:rPr>
              <a:t>»</a:t>
            </a:r>
            <a:endParaRPr lang="ru-RU" b="1" dirty="0">
              <a:solidFill>
                <a:srgbClr val="57257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78008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800" y="266700"/>
            <a:ext cx="6946900" cy="1323439"/>
          </a:xfrm>
          <a:prstGeom prst="rect">
            <a:avLst/>
          </a:prstGeom>
          <a:noFill/>
          <a:ln w="12700">
            <a:noFill/>
            <a:prstDash val="lgDash"/>
          </a:ln>
        </p:spPr>
        <p:txBody>
          <a:bodyPr wrap="square" rtlCol="0">
            <a:spAutoFit/>
          </a:bodyPr>
          <a:lstStyle/>
          <a:p>
            <a:pPr algn="ctr"/>
            <a:r>
              <a:rPr lang="ru-RU" sz="4000" b="1" dirty="0" smtClean="0">
                <a:solidFill>
                  <a:srgbClr val="00CC00"/>
                </a:solidFill>
                <a:effectLst>
                  <a:outerShdw blurRad="38100" dist="38100" dir="2700000" algn="tl">
                    <a:srgbClr val="000000">
                      <a:alpha val="43137"/>
                    </a:srgbClr>
                  </a:outerShdw>
                </a:effectLst>
                <a:latin typeface="Georgia" panose="02040502050405020303" pitchFamily="18" charset="0"/>
              </a:rPr>
              <a:t>Поздравляем </a:t>
            </a:r>
          </a:p>
          <a:p>
            <a:pPr algn="ctr"/>
            <a:r>
              <a:rPr lang="ru-RU" sz="4000" b="1" dirty="0" smtClean="0">
                <a:solidFill>
                  <a:srgbClr val="00CC00"/>
                </a:solidFill>
                <a:effectLst>
                  <a:outerShdw blurRad="38100" dist="38100" dir="2700000" algn="tl">
                    <a:srgbClr val="000000">
                      <a:alpha val="43137"/>
                    </a:srgbClr>
                  </a:outerShdw>
                </a:effectLst>
                <a:latin typeface="Georgia" panose="02040502050405020303" pitchFamily="18" charset="0"/>
              </a:rPr>
              <a:t>С днем рождения!</a:t>
            </a:r>
            <a:endParaRPr lang="ru-RU" sz="3200" b="1" dirty="0">
              <a:solidFill>
                <a:srgbClr val="00CC00"/>
              </a:solidFill>
              <a:effectLst>
                <a:outerShdw blurRad="38100" dist="38100" dir="2700000" algn="tl">
                  <a:srgbClr val="000000">
                    <a:alpha val="43137"/>
                  </a:srgbClr>
                </a:outerShdw>
              </a:effectLst>
              <a:latin typeface="Georgia" panose="02040502050405020303" pitchFamily="18" charset="0"/>
            </a:endParaRPr>
          </a:p>
        </p:txBody>
      </p:sp>
      <p:sp>
        <p:nvSpPr>
          <p:cNvPr id="7" name="Прямоугольник 6"/>
          <p:cNvSpPr/>
          <p:nvPr/>
        </p:nvSpPr>
        <p:spPr>
          <a:xfrm>
            <a:off x="0" y="1879938"/>
            <a:ext cx="6858000" cy="3416320"/>
          </a:xfrm>
          <a:prstGeom prst="rect">
            <a:avLst/>
          </a:prstGeom>
        </p:spPr>
        <p:txBody>
          <a:bodyPr wrap="square">
            <a:spAutoFit/>
          </a:bodyPr>
          <a:lstStyle/>
          <a:p>
            <a:pPr algn="ctr">
              <a:lnSpc>
                <a:spcPct val="150000"/>
              </a:lnSpc>
            </a:pPr>
            <a:r>
              <a:rPr lang="ru-RU" sz="2400" dirty="0" smtClean="0">
                <a:solidFill>
                  <a:srgbClr val="FF0000"/>
                </a:solidFill>
                <a:effectLst>
                  <a:outerShdw blurRad="38100" dist="38100" dir="2700000" algn="tl">
                    <a:srgbClr val="000000">
                      <a:alpha val="43137"/>
                    </a:srgbClr>
                  </a:outerShdw>
                </a:effectLst>
                <a:latin typeface="Georgia" panose="02040502050405020303" pitchFamily="18" charset="0"/>
              </a:rPr>
              <a:t>Кузину Наталью</a:t>
            </a:r>
          </a:p>
          <a:p>
            <a:pPr algn="ctr">
              <a:lnSpc>
                <a:spcPct val="150000"/>
              </a:lnSpc>
            </a:pPr>
            <a:r>
              <a:rPr lang="ru-RU" sz="2400" dirty="0" smtClean="0">
                <a:solidFill>
                  <a:srgbClr val="FF0000"/>
                </a:solidFill>
                <a:effectLst>
                  <a:outerShdw blurRad="38100" dist="38100" dir="2700000" algn="tl">
                    <a:srgbClr val="000000">
                      <a:alpha val="43137"/>
                    </a:srgbClr>
                  </a:outerShdw>
                </a:effectLst>
                <a:latin typeface="Georgia" panose="02040502050405020303" pitchFamily="18" charset="0"/>
              </a:rPr>
              <a:t>Романову </a:t>
            </a:r>
            <a:r>
              <a:rPr lang="ru-RU" sz="2400" dirty="0">
                <a:solidFill>
                  <a:srgbClr val="FF0000"/>
                </a:solidFill>
                <a:effectLst>
                  <a:outerShdw blurRad="38100" dist="38100" dir="2700000" algn="tl">
                    <a:srgbClr val="000000">
                      <a:alpha val="43137"/>
                    </a:srgbClr>
                  </a:outerShdw>
                </a:effectLst>
                <a:latin typeface="Georgia" panose="02040502050405020303" pitchFamily="18" charset="0"/>
              </a:rPr>
              <a:t>Анастасию </a:t>
            </a:r>
            <a:endParaRPr lang="ru-RU" sz="2400" dirty="0" smtClean="0">
              <a:solidFill>
                <a:srgbClr val="FF0000"/>
              </a:solidFill>
              <a:effectLst>
                <a:outerShdw blurRad="38100" dist="38100" dir="2700000" algn="tl">
                  <a:srgbClr val="000000">
                    <a:alpha val="43137"/>
                  </a:srgbClr>
                </a:outerShdw>
              </a:effectLst>
              <a:latin typeface="Georgia" panose="02040502050405020303" pitchFamily="18" charset="0"/>
            </a:endParaRPr>
          </a:p>
          <a:p>
            <a:pPr algn="ctr">
              <a:lnSpc>
                <a:spcPct val="150000"/>
              </a:lnSpc>
            </a:pPr>
            <a:r>
              <a:rPr lang="ru-RU" sz="2400" dirty="0" smtClean="0">
                <a:solidFill>
                  <a:srgbClr val="FF0000"/>
                </a:solidFill>
                <a:effectLst>
                  <a:outerShdw blurRad="38100" dist="38100" dir="2700000" algn="tl">
                    <a:srgbClr val="000000">
                      <a:alpha val="43137"/>
                    </a:srgbClr>
                  </a:outerShdw>
                </a:effectLst>
                <a:latin typeface="Georgia" panose="02040502050405020303" pitchFamily="18" charset="0"/>
              </a:rPr>
              <a:t>Филимонова </a:t>
            </a:r>
            <a:r>
              <a:rPr lang="ru-RU" sz="2400" dirty="0">
                <a:solidFill>
                  <a:srgbClr val="FF0000"/>
                </a:solidFill>
                <a:effectLst>
                  <a:outerShdw blurRad="38100" dist="38100" dir="2700000" algn="tl">
                    <a:srgbClr val="000000">
                      <a:alpha val="43137"/>
                    </a:srgbClr>
                  </a:outerShdw>
                </a:effectLst>
                <a:latin typeface="Georgia" panose="02040502050405020303" pitchFamily="18" charset="0"/>
              </a:rPr>
              <a:t>Андрея</a:t>
            </a:r>
          </a:p>
          <a:p>
            <a:pPr algn="ctr">
              <a:lnSpc>
                <a:spcPct val="150000"/>
              </a:lnSpc>
            </a:pPr>
            <a:r>
              <a:rPr lang="ru-RU" sz="2400" dirty="0">
                <a:solidFill>
                  <a:srgbClr val="FF0000"/>
                </a:solidFill>
                <a:effectLst>
                  <a:outerShdw blurRad="38100" dist="38100" dir="2700000" algn="tl">
                    <a:srgbClr val="000000">
                      <a:alpha val="43137"/>
                    </a:srgbClr>
                  </a:outerShdw>
                </a:effectLst>
                <a:latin typeface="Georgia" panose="02040502050405020303" pitchFamily="18" charset="0"/>
              </a:rPr>
              <a:t>Иванова Николая Дмитриевича</a:t>
            </a:r>
          </a:p>
          <a:p>
            <a:pPr algn="ctr">
              <a:lnSpc>
                <a:spcPct val="150000"/>
              </a:lnSpc>
            </a:pPr>
            <a:r>
              <a:rPr lang="ru-RU" sz="2400" dirty="0">
                <a:solidFill>
                  <a:srgbClr val="FF0000"/>
                </a:solidFill>
                <a:effectLst>
                  <a:outerShdw blurRad="38100" dist="38100" dir="2700000" algn="tl">
                    <a:srgbClr val="000000">
                      <a:alpha val="43137"/>
                    </a:srgbClr>
                  </a:outerShdw>
                </a:effectLst>
                <a:latin typeface="Georgia" panose="02040502050405020303" pitchFamily="18" charset="0"/>
              </a:rPr>
              <a:t>Юнусову Гульнару </a:t>
            </a:r>
            <a:r>
              <a:rPr lang="ru-RU" sz="2400" dirty="0" err="1">
                <a:solidFill>
                  <a:srgbClr val="FF0000"/>
                </a:solidFill>
                <a:effectLst>
                  <a:outerShdw blurRad="38100" dist="38100" dir="2700000" algn="tl">
                    <a:srgbClr val="000000">
                      <a:alpha val="43137"/>
                    </a:srgbClr>
                  </a:outerShdw>
                </a:effectLst>
                <a:latin typeface="Georgia" panose="02040502050405020303" pitchFamily="18" charset="0"/>
              </a:rPr>
              <a:t>Раисовну</a:t>
            </a:r>
            <a:endParaRPr lang="ru-RU" sz="2400" dirty="0">
              <a:solidFill>
                <a:srgbClr val="FF0000"/>
              </a:solidFill>
              <a:effectLst>
                <a:outerShdw blurRad="38100" dist="38100" dir="2700000" algn="tl">
                  <a:srgbClr val="000000">
                    <a:alpha val="43137"/>
                  </a:srgbClr>
                </a:outerShdw>
              </a:effectLst>
              <a:latin typeface="Georgia" panose="02040502050405020303" pitchFamily="18" charset="0"/>
            </a:endParaRPr>
          </a:p>
          <a:p>
            <a:pPr algn="ctr">
              <a:lnSpc>
                <a:spcPct val="150000"/>
              </a:lnSpc>
            </a:pPr>
            <a:r>
              <a:rPr lang="ru-RU" sz="2400" dirty="0">
                <a:solidFill>
                  <a:srgbClr val="FF0000"/>
                </a:solidFill>
                <a:effectLst>
                  <a:outerShdw blurRad="38100" dist="38100" dir="2700000" algn="tl">
                    <a:srgbClr val="000000">
                      <a:alpha val="43137"/>
                    </a:srgbClr>
                  </a:outerShdw>
                </a:effectLst>
                <a:latin typeface="Georgia" panose="02040502050405020303" pitchFamily="18" charset="0"/>
              </a:rPr>
              <a:t>Романову Татьяну Ивановну</a:t>
            </a: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91200"/>
            <a:ext cx="6858000" cy="4114800"/>
          </a:xfrm>
          <a:prstGeom prst="rect">
            <a:avLst/>
          </a:prstGeom>
          <a:ln>
            <a:noFill/>
          </a:ln>
          <a:effectLst>
            <a:softEdge rad="112500"/>
          </a:effectLst>
        </p:spPr>
      </p:pic>
    </p:spTree>
    <p:extLst>
      <p:ext uri="{BB962C8B-B14F-4D97-AF65-F5344CB8AC3E}">
        <p14:creationId xmlns:p14="http://schemas.microsoft.com/office/powerpoint/2010/main" val="31830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9148" y="777325"/>
            <a:ext cx="6579703" cy="2400657"/>
          </a:xfrm>
          <a:prstGeom prst="rect">
            <a:avLst/>
          </a:prstGeom>
          <a:ln w="19050">
            <a:solidFill>
              <a:srgbClr val="002060"/>
            </a:solidFill>
            <a:prstDash val="lgDash"/>
          </a:ln>
        </p:spPr>
        <p:txBody>
          <a:bodyPr wrap="square">
            <a:spAutoFit/>
          </a:bodyPr>
          <a:lstStyle/>
          <a:p>
            <a:pPr algn="ctr"/>
            <a:r>
              <a:rPr lang="ru-RU" sz="1500" dirty="0">
                <a:latin typeface="Georgia" panose="02040502050405020303" pitchFamily="18" charset="0"/>
              </a:rPr>
              <a:t>Приходит сын из школы и говорит отцу:</a:t>
            </a:r>
            <a:br>
              <a:rPr lang="ru-RU" sz="1500" dirty="0">
                <a:latin typeface="Georgia" panose="02040502050405020303" pitchFamily="18" charset="0"/>
              </a:rPr>
            </a:br>
            <a:r>
              <a:rPr lang="ru-RU" sz="1500" dirty="0">
                <a:latin typeface="Georgia" panose="02040502050405020303" pitchFamily="18" charset="0"/>
              </a:rPr>
              <a:t>- Папа, я сегодня перевел старушку через улицу. </a:t>
            </a:r>
            <a:br>
              <a:rPr lang="ru-RU" sz="1500" dirty="0">
                <a:latin typeface="Georgia" panose="02040502050405020303" pitchFamily="18" charset="0"/>
              </a:rPr>
            </a:br>
            <a:r>
              <a:rPr lang="ru-RU" sz="1500" dirty="0">
                <a:latin typeface="Georgia" panose="02040502050405020303" pitchFamily="18" charset="0"/>
              </a:rPr>
              <a:t>- Молодец, сынок! Вот тебе конфетка. На следующий день приходит сын с товарищем. </a:t>
            </a:r>
            <a:br>
              <a:rPr lang="ru-RU" sz="1500" dirty="0">
                <a:latin typeface="Georgia" panose="02040502050405020303" pitchFamily="18" charset="0"/>
              </a:rPr>
            </a:br>
            <a:r>
              <a:rPr lang="ru-RU" sz="1500" dirty="0">
                <a:latin typeface="Georgia" panose="02040502050405020303" pitchFamily="18" charset="0"/>
              </a:rPr>
              <a:t>- Мы сегодня вдвоем перевели через улицу старушку. </a:t>
            </a:r>
            <a:br>
              <a:rPr lang="ru-RU" sz="1500" dirty="0">
                <a:latin typeface="Georgia" panose="02040502050405020303" pitchFamily="18" charset="0"/>
              </a:rPr>
            </a:br>
            <a:r>
              <a:rPr lang="ru-RU" sz="1500" dirty="0">
                <a:latin typeface="Georgia" panose="02040502050405020303" pitchFamily="18" charset="0"/>
              </a:rPr>
              <a:t>- Молодцы, ребята! Вот вам по конфете. Через два дня сын привел целый класс. </a:t>
            </a:r>
            <a:br>
              <a:rPr lang="ru-RU" sz="1500" dirty="0">
                <a:latin typeface="Georgia" panose="02040502050405020303" pitchFamily="18" charset="0"/>
              </a:rPr>
            </a:br>
            <a:r>
              <a:rPr lang="ru-RU" sz="1500" dirty="0">
                <a:latin typeface="Georgia" panose="02040502050405020303" pitchFamily="18" charset="0"/>
              </a:rPr>
              <a:t>- Мы перевели сегодня всем классом старушку через улицу. </a:t>
            </a:r>
            <a:br>
              <a:rPr lang="ru-RU" sz="1500" dirty="0">
                <a:latin typeface="Georgia" panose="02040502050405020303" pitchFamily="18" charset="0"/>
              </a:rPr>
            </a:br>
            <a:r>
              <a:rPr lang="ru-RU" sz="1500" dirty="0">
                <a:latin typeface="Georgia" panose="02040502050405020303" pitchFamily="18" charset="0"/>
              </a:rPr>
              <a:t>- А почему вас так много? </a:t>
            </a:r>
            <a:br>
              <a:rPr lang="ru-RU" sz="1500" dirty="0">
                <a:latin typeface="Georgia" panose="02040502050405020303" pitchFamily="18" charset="0"/>
              </a:rPr>
            </a:br>
            <a:r>
              <a:rPr lang="ru-RU" sz="1500" dirty="0">
                <a:latin typeface="Georgia" panose="02040502050405020303" pitchFamily="18" charset="0"/>
              </a:rPr>
              <a:t>- Да старушка сопротивлялась.</a:t>
            </a:r>
          </a:p>
        </p:txBody>
      </p:sp>
      <p:sp>
        <p:nvSpPr>
          <p:cNvPr id="5" name="Прямоугольник 4"/>
          <p:cNvSpPr/>
          <p:nvPr/>
        </p:nvSpPr>
        <p:spPr>
          <a:xfrm>
            <a:off x="139147" y="3301806"/>
            <a:ext cx="6579703" cy="784830"/>
          </a:xfrm>
          <a:prstGeom prst="rect">
            <a:avLst/>
          </a:prstGeom>
          <a:ln w="19050">
            <a:solidFill>
              <a:srgbClr val="002060"/>
            </a:solidFill>
            <a:prstDash val="lgDash"/>
          </a:ln>
        </p:spPr>
        <p:txBody>
          <a:bodyPr wrap="square">
            <a:spAutoFit/>
          </a:bodyPr>
          <a:lstStyle/>
          <a:p>
            <a:pPr algn="ctr"/>
            <a:r>
              <a:rPr lang="ru-RU" sz="1500" dirty="0">
                <a:latin typeface="Georgia" panose="02040502050405020303" pitchFamily="18" charset="0"/>
              </a:rPr>
              <a:t>Сережа </a:t>
            </a:r>
            <a:r>
              <a:rPr lang="ru-RU" sz="1500" dirty="0" err="1">
                <a:latin typeface="Georgia" panose="02040502050405020303" pitchFamily="18" charset="0"/>
              </a:rPr>
              <a:t>Единицын</a:t>
            </a:r>
            <a:r>
              <a:rPr lang="ru-RU" sz="1500" dirty="0">
                <a:latin typeface="Georgia" panose="02040502050405020303" pitchFamily="18" charset="0"/>
              </a:rPr>
              <a:t> решил 8 Марта ничем не огорчать свою маму. Поэтому на ее просьбу показать свой дневник Сережа ласково ответил:</a:t>
            </a:r>
            <a:br>
              <a:rPr lang="ru-RU" sz="1500" dirty="0">
                <a:latin typeface="Georgia" panose="02040502050405020303" pitchFamily="18" charset="0"/>
              </a:rPr>
            </a:br>
            <a:r>
              <a:rPr lang="ru-RU" sz="1500" dirty="0">
                <a:latin typeface="Georgia" panose="02040502050405020303" pitchFamily="18" charset="0"/>
              </a:rPr>
              <a:t>— Давай, мама, перенесем это дело на завтра!</a:t>
            </a:r>
          </a:p>
        </p:txBody>
      </p:sp>
      <p:sp>
        <p:nvSpPr>
          <p:cNvPr id="6" name="Прямоугольник 5"/>
          <p:cNvSpPr/>
          <p:nvPr/>
        </p:nvSpPr>
        <p:spPr>
          <a:xfrm>
            <a:off x="139148" y="4207015"/>
            <a:ext cx="6579702" cy="2400657"/>
          </a:xfrm>
          <a:prstGeom prst="rect">
            <a:avLst/>
          </a:prstGeom>
          <a:ln w="19050">
            <a:solidFill>
              <a:srgbClr val="002060"/>
            </a:solidFill>
            <a:prstDash val="lgDash"/>
          </a:ln>
        </p:spPr>
        <p:txBody>
          <a:bodyPr wrap="square">
            <a:spAutoFit/>
          </a:bodyPr>
          <a:lstStyle/>
          <a:p>
            <a:pPr algn="ctr"/>
            <a:r>
              <a:rPr lang="ru-RU" sz="1500" dirty="0">
                <a:latin typeface="Georgia" panose="02040502050405020303" pitchFamily="18" charset="0"/>
              </a:rPr>
              <a:t>Мальчик сидит в трамвае. Входит женщина и становится рядом. Мальчик приподнимается с места, но женщина кладет ему руку на плечо:</a:t>
            </a:r>
            <a:br>
              <a:rPr lang="ru-RU" sz="1500" dirty="0">
                <a:latin typeface="Georgia" panose="02040502050405020303" pitchFamily="18" charset="0"/>
              </a:rPr>
            </a:br>
            <a:r>
              <a:rPr lang="ru-RU" sz="1500" dirty="0">
                <a:latin typeface="Georgia" panose="02040502050405020303" pitchFamily="18" charset="0"/>
              </a:rPr>
              <a:t>— Сиди, сиди, мальчик!</a:t>
            </a:r>
            <a:br>
              <a:rPr lang="ru-RU" sz="1500" dirty="0">
                <a:latin typeface="Georgia" panose="02040502050405020303" pitchFamily="18" charset="0"/>
              </a:rPr>
            </a:br>
            <a:r>
              <a:rPr lang="ru-RU" sz="1500" dirty="0">
                <a:latin typeface="Georgia" panose="02040502050405020303" pitchFamily="18" charset="0"/>
              </a:rPr>
              <a:t>Через некоторое время мальчик снова пытается встать, но женщина снова говорит:</a:t>
            </a:r>
            <a:br>
              <a:rPr lang="ru-RU" sz="1500" dirty="0">
                <a:latin typeface="Georgia" panose="02040502050405020303" pitchFamily="18" charset="0"/>
              </a:rPr>
            </a:br>
            <a:r>
              <a:rPr lang="ru-RU" sz="1500" dirty="0">
                <a:latin typeface="Georgia" panose="02040502050405020303" pitchFamily="18" charset="0"/>
              </a:rPr>
              <a:t>— Сиди, сиди!</a:t>
            </a:r>
            <a:br>
              <a:rPr lang="ru-RU" sz="1500" dirty="0">
                <a:latin typeface="Georgia" panose="02040502050405020303" pitchFamily="18" charset="0"/>
              </a:rPr>
            </a:br>
            <a:r>
              <a:rPr lang="ru-RU" sz="1500" dirty="0">
                <a:latin typeface="Georgia" panose="02040502050405020303" pitchFamily="18" charset="0"/>
              </a:rPr>
              <a:t>Так проехали несколько остановок. Наконец, мальчик робко спрашивает:</a:t>
            </a:r>
            <a:br>
              <a:rPr lang="ru-RU" sz="1500" dirty="0">
                <a:latin typeface="Georgia" panose="02040502050405020303" pitchFamily="18" charset="0"/>
              </a:rPr>
            </a:br>
            <a:r>
              <a:rPr lang="ru-RU" sz="1500" dirty="0">
                <a:latin typeface="Georgia" panose="02040502050405020303" pitchFamily="18" charset="0"/>
              </a:rPr>
              <a:t>— Тетя, а когда мне можно встать? Я же давно проехал свою остановку</a:t>
            </a:r>
            <a:r>
              <a:rPr lang="ru-RU" sz="1500" dirty="0" smtClean="0">
                <a:latin typeface="Georgia" panose="02040502050405020303" pitchFamily="18" charset="0"/>
              </a:rPr>
              <a:t>!</a:t>
            </a:r>
            <a:endParaRPr lang="ru-RU" sz="1500" dirty="0">
              <a:latin typeface="Georgia" panose="02040502050405020303" pitchFamily="18" charset="0"/>
            </a:endParaRPr>
          </a:p>
        </p:txBody>
      </p:sp>
      <p:sp>
        <p:nvSpPr>
          <p:cNvPr id="7" name="TextBox 6"/>
          <p:cNvSpPr txBox="1"/>
          <p:nvPr/>
        </p:nvSpPr>
        <p:spPr>
          <a:xfrm>
            <a:off x="0" y="99394"/>
            <a:ext cx="6858000" cy="584775"/>
          </a:xfrm>
          <a:prstGeom prst="rect">
            <a:avLst/>
          </a:prstGeom>
          <a:noFill/>
        </p:spPr>
        <p:txBody>
          <a:bodyPr wrap="square" rtlCol="0">
            <a:spAutoFit/>
          </a:bodyPr>
          <a:lstStyle/>
          <a:p>
            <a:pPr algn="ctr"/>
            <a:r>
              <a:rPr lang="ru-RU" sz="3200" i="1" dirty="0" smtClean="0">
                <a:solidFill>
                  <a:srgbClr val="C00000"/>
                </a:solidFill>
                <a:effectLst>
                  <a:outerShdw blurRad="38100" dist="38100" dir="2700000" algn="tl">
                    <a:srgbClr val="000000">
                      <a:alpha val="43137"/>
                    </a:srgbClr>
                  </a:outerShdw>
                </a:effectLst>
                <a:latin typeface="Georgia" panose="02040502050405020303" pitchFamily="18" charset="0"/>
              </a:rPr>
              <a:t>Развлекательная страница</a:t>
            </a:r>
            <a:endParaRPr lang="ru-RU" sz="3200" i="1" dirty="0">
              <a:solidFill>
                <a:srgbClr val="C00000"/>
              </a:solidFill>
              <a:effectLst>
                <a:outerShdw blurRad="38100" dist="38100" dir="2700000" algn="tl">
                  <a:srgbClr val="000000">
                    <a:alpha val="43137"/>
                  </a:srgbClr>
                </a:outerShdw>
              </a:effectLst>
              <a:latin typeface="Georgia" panose="02040502050405020303" pitchFamily="18" charset="0"/>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147" y="6607672"/>
            <a:ext cx="2318303" cy="2432318"/>
          </a:xfrm>
          <a:prstGeom prst="rect">
            <a:avLst/>
          </a:prstGeom>
        </p:spPr>
      </p:pic>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2475" y="6661953"/>
            <a:ext cx="2156376" cy="2327024"/>
          </a:xfrm>
          <a:prstGeom prst="rect">
            <a:avLst/>
          </a:prstGeom>
        </p:spPr>
      </p:pic>
      <p:sp>
        <p:nvSpPr>
          <p:cNvPr id="12" name="TextBox 11"/>
          <p:cNvSpPr txBox="1"/>
          <p:nvPr/>
        </p:nvSpPr>
        <p:spPr>
          <a:xfrm>
            <a:off x="1073149" y="8877734"/>
            <a:ext cx="4518026" cy="954107"/>
          </a:xfrm>
          <a:prstGeom prst="rect">
            <a:avLst/>
          </a:prstGeom>
          <a:noFill/>
        </p:spPr>
        <p:txBody>
          <a:bodyPr wrap="square" rtlCol="0">
            <a:spAutoFit/>
          </a:bodyPr>
          <a:lstStyle/>
          <a:p>
            <a:pPr algn="ctr"/>
            <a:r>
              <a:rPr lang="ru-RU" sz="2000" dirty="0" smtClean="0">
                <a:effectLst>
                  <a:outerShdw blurRad="38100" dist="38100" dir="2700000" algn="tl">
                    <a:srgbClr val="000000">
                      <a:alpha val="43137"/>
                    </a:srgbClr>
                  </a:outerShdw>
                </a:effectLst>
              </a:rPr>
              <a:t>Редакция газеты: </a:t>
            </a:r>
          </a:p>
          <a:p>
            <a:pPr algn="ctr"/>
            <a:r>
              <a:rPr lang="ru-RU" dirty="0" smtClean="0"/>
              <a:t>Главный редактор: Уткина Т.Н.</a:t>
            </a:r>
          </a:p>
          <a:p>
            <a:pPr algn="ctr"/>
            <a:r>
              <a:rPr lang="ru-RU" dirty="0" smtClean="0"/>
              <a:t>Корреспонденты: 2 и 4 классы</a:t>
            </a:r>
            <a:endParaRPr lang="ru-RU" dirty="0"/>
          </a:p>
        </p:txBody>
      </p:sp>
    </p:spTree>
    <p:extLst>
      <p:ext uri="{BB962C8B-B14F-4D97-AF65-F5344CB8AC3E}">
        <p14:creationId xmlns:p14="http://schemas.microsoft.com/office/powerpoint/2010/main" val="77393615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621</TotalTime>
  <Words>1968</Words>
  <Application>Microsoft Office PowerPoint</Application>
  <PresentationFormat>Лист A4 (210x297 мм)</PresentationFormat>
  <Paragraphs>105</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Школьный Вестник </vt:lpstr>
      <vt:lpstr>8 Марта — история возникновения праздника</vt:lpstr>
      <vt:lpstr>Презентация PowerPoint</vt:lpstr>
      <vt:lpstr>Новости месяца</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Вестник</dc:title>
  <dc:creator>Алексей</dc:creator>
  <cp:lastModifiedBy>PC</cp:lastModifiedBy>
  <cp:revision>46</cp:revision>
  <dcterms:created xsi:type="dcterms:W3CDTF">2017-03-22T06:47:40Z</dcterms:created>
  <dcterms:modified xsi:type="dcterms:W3CDTF">2017-04-03T15:11:22Z</dcterms:modified>
</cp:coreProperties>
</file>